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9" r:id="rId4"/>
    <p:sldId id="258" r:id="rId5"/>
    <p:sldId id="260" r:id="rId6"/>
    <p:sldId id="261" r:id="rId7"/>
    <p:sldId id="262" r:id="rId8"/>
    <p:sldId id="263" r:id="rId9"/>
    <p:sldId id="264" r:id="rId10"/>
    <p:sldId id="271" r:id="rId11"/>
    <p:sldId id="265" r:id="rId12"/>
    <p:sldId id="266" r:id="rId13"/>
    <p:sldId id="269" r:id="rId14"/>
    <p:sldId id="267"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86557" autoAdjust="0"/>
  </p:normalViewPr>
  <p:slideViewPr>
    <p:cSldViewPr snapToGrid="0">
      <p:cViewPr varScale="1">
        <p:scale>
          <a:sx n="133" d="100"/>
          <a:sy n="133" d="100"/>
        </p:scale>
        <p:origin x="5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A48DE-B5ED-4282-A982-A7D0457B4CD4}"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F5EBF4-0BDA-4335-B474-5F2A055218DC}" type="slidenum">
              <a:rPr lang="en-US" smtClean="0"/>
              <a:t>‹#›</a:t>
            </a:fld>
            <a:endParaRPr lang="en-US"/>
          </a:p>
        </p:txBody>
      </p:sp>
    </p:spTree>
    <p:extLst>
      <p:ext uri="{BB962C8B-B14F-4D97-AF65-F5344CB8AC3E}">
        <p14:creationId xmlns:p14="http://schemas.microsoft.com/office/powerpoint/2010/main" val="69882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I am Dan Zeng, and I present </a:t>
            </a:r>
            <a:r>
              <a:rPr lang="en-US" baseline="0" dirty="0" err="1" smtClean="0"/>
              <a:t>TopoRoot</a:t>
            </a:r>
            <a:r>
              <a:rPr lang="en-US" baseline="0" dirty="0" smtClean="0"/>
              <a:t>, an automatic pipeline for plant architectural analysis from 3D imaging.</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a:t>
            </a:fld>
            <a:endParaRPr lang="en-US"/>
          </a:p>
        </p:txBody>
      </p:sp>
    </p:spTree>
    <p:extLst>
      <p:ext uri="{BB962C8B-B14F-4D97-AF65-F5344CB8AC3E}">
        <p14:creationId xmlns:p14="http://schemas.microsoft.com/office/powerpoint/2010/main" val="49563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the computed hierarchy, we can generate several traits, such as those shown here.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11</a:t>
            </a:fld>
            <a:endParaRPr lang="en-US"/>
          </a:p>
        </p:txBody>
      </p:sp>
    </p:spTree>
    <p:extLst>
      <p:ext uri="{BB962C8B-B14F-4D97-AF65-F5344CB8AC3E}">
        <p14:creationId xmlns:p14="http://schemas.microsoft.com/office/powerpoint/2010/main" val="181311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a large-scale study to</a:t>
            </a:r>
            <a:r>
              <a:rPr lang="en-US" baseline="0" dirty="0" smtClean="0"/>
              <a:t> discover the genetic bases of Sorghum root and panicle architecture,</a:t>
            </a:r>
            <a:r>
              <a:rPr lang="en-US" dirty="0" smtClean="0"/>
              <a:t> we</a:t>
            </a:r>
            <a:r>
              <a:rPr lang="en-US" baseline="0" dirty="0" smtClean="0"/>
              <a:t> first processed</a:t>
            </a:r>
            <a:r>
              <a:rPr lang="en-US" dirty="0" smtClean="0"/>
              <a:t> 777 roots into</a:t>
            </a:r>
            <a:r>
              <a:rPr lang="en-US" baseline="0" dirty="0" smtClean="0"/>
              <a:t> our pipeline, with each sample being processed in a matter of minutes without user intervention.</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12</a:t>
            </a:fld>
            <a:endParaRPr lang="en-US"/>
          </a:p>
        </p:txBody>
      </p:sp>
    </p:spTree>
    <p:extLst>
      <p:ext uri="{BB962C8B-B14F-4D97-AF65-F5344CB8AC3E}">
        <p14:creationId xmlns:p14="http://schemas.microsoft.com/office/powerpoint/2010/main" val="295626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second half of this</a:t>
            </a:r>
            <a:r>
              <a:rPr lang="en-US" baseline="0" dirty="0" smtClean="0"/>
              <a:t> study we processed over 500 panicles, and swapped in a state-of-the-art primary branch identification algorithm in place of our hierarchy, demonstrating the flexibility of our pipeline. The computed traits demonstrated a strong correlation with ground truth measurements.</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13</a:t>
            </a:fld>
            <a:endParaRPr lang="en-US"/>
          </a:p>
        </p:txBody>
      </p:sp>
    </p:spTree>
    <p:extLst>
      <p:ext uri="{BB962C8B-B14F-4D97-AF65-F5344CB8AC3E}">
        <p14:creationId xmlns:p14="http://schemas.microsoft.com/office/powerpoint/2010/main" val="67783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other</a:t>
            </a:r>
            <a:r>
              <a:rPr lang="en-US" baseline="0" dirty="0" smtClean="0"/>
              <a:t> applications, </a:t>
            </a:r>
            <a:r>
              <a:rPr lang="en-US" baseline="0" dirty="0" err="1" smtClean="0"/>
              <a:t>TopoRoot</a:t>
            </a:r>
            <a:r>
              <a:rPr lang="en-US" baseline="0" dirty="0" smtClean="0"/>
              <a:t> may also be applied to other plant forms with a branching structure, both above below the soil. Recently we have been exploring computing maize root architectures. Time-series data may also offer additional traits, and improve the accuracy of our computed hierarchy. </a:t>
            </a:r>
          </a:p>
          <a:p>
            <a:endParaRPr lang="en-US" baseline="0" dirty="0" smtClean="0"/>
          </a:p>
          <a:p>
            <a:r>
              <a:rPr lang="en-US" baseline="0" dirty="0" smtClean="0"/>
              <a:t>Here is a link to download and explore our pipeline on </a:t>
            </a:r>
            <a:r>
              <a:rPr lang="en-US" baseline="0" dirty="0" err="1" smtClean="0"/>
              <a:t>Github</a:t>
            </a:r>
            <a:r>
              <a:rPr lang="en-US" baseline="0" dirty="0" smtClean="0"/>
              <a:t>, with installation instructions and examples.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14</a:t>
            </a:fld>
            <a:endParaRPr lang="en-US"/>
          </a:p>
        </p:txBody>
      </p:sp>
    </p:spTree>
    <p:extLst>
      <p:ext uri="{BB962C8B-B14F-4D97-AF65-F5344CB8AC3E}">
        <p14:creationId xmlns:p14="http://schemas.microsoft.com/office/powerpoint/2010/main" val="412916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my acknowledgements,</a:t>
            </a:r>
            <a:r>
              <a:rPr lang="en-US" baseline="0" dirty="0" smtClean="0"/>
              <a:t> thank you for listening.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15</a:t>
            </a:fld>
            <a:endParaRPr lang="en-US"/>
          </a:p>
        </p:txBody>
      </p:sp>
    </p:spTree>
    <p:extLst>
      <p:ext uri="{BB962C8B-B14F-4D97-AF65-F5344CB8AC3E}">
        <p14:creationId xmlns:p14="http://schemas.microsoft.com/office/powerpoint/2010/main" val="2881174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imaging can now</a:t>
            </a:r>
            <a:r>
              <a:rPr lang="en-US" baseline="0" dirty="0" smtClean="0"/>
              <a:t> capture plant structures both above and below the soil with high throughput and accuracy. X-ray CT imaging especially now has the ability to capture very complex structures such as sorghum roots, sorghum panicles, and maize root crowns with high resolution. Other imaging modalities such as Optical imaging, PET, and MRI have also emerged to be able to capture the plant at different granularities and points in time.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2</a:t>
            </a:fld>
            <a:endParaRPr lang="en-US"/>
          </a:p>
        </p:txBody>
      </p:sp>
    </p:spTree>
    <p:extLst>
      <p:ext uri="{BB962C8B-B14F-4D97-AF65-F5344CB8AC3E}">
        <p14:creationId xmlns:p14="http://schemas.microsoft.com/office/powerpoint/2010/main" val="96181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primary goals for plant phenotyping is to be able to obtain fine-grained architectural traits from the imaging for genetic studies. This includes computing geometric traits such as branch lengths, angles, and count as well as computing the hierarchy, such as the stem, primary root, and lateral roots. In order to be useful for genetic studies, these traits need to be both accurate and computed with high throughput.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3</a:t>
            </a:fld>
            <a:endParaRPr lang="en-US"/>
          </a:p>
        </p:txBody>
      </p:sp>
    </p:spTree>
    <p:extLst>
      <p:ext uri="{BB962C8B-B14F-4D97-AF65-F5344CB8AC3E}">
        <p14:creationId xmlns:p14="http://schemas.microsoft.com/office/powerpoint/2010/main" val="225170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major obstacle</a:t>
            </a:r>
            <a:r>
              <a:rPr lang="en-US" baseline="0" dirty="0" smtClean="0"/>
              <a:t> to obtaining fine-grained architecture is the presence of topological and geometrical errors in shapes reconstructed from the image volume, which can come in the form of merged branches creating cycles, disconnections between different parts of branches, and internal voids within the stem of the plant and along the branches. Issues such as these make it very challenging to obtain accurate </a:t>
            </a:r>
            <a:r>
              <a:rPr lang="en-US" baseline="0" dirty="0" err="1" smtClean="0"/>
              <a:t>g.ometric</a:t>
            </a:r>
            <a:r>
              <a:rPr lang="en-US" baseline="0" dirty="0" smtClean="0"/>
              <a:t> and hierarchical traits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4</a:t>
            </a:fld>
            <a:endParaRPr lang="en-US"/>
          </a:p>
        </p:txBody>
      </p:sp>
    </p:spTree>
    <p:extLst>
      <p:ext uri="{BB962C8B-B14F-4D97-AF65-F5344CB8AC3E}">
        <p14:creationId xmlns:p14="http://schemas.microsoft.com/office/powerpoint/2010/main" val="3214297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consideration of these challenges, we present </a:t>
            </a:r>
            <a:r>
              <a:rPr lang="en-US" dirty="0" err="1" smtClean="0"/>
              <a:t>TopoRoot</a:t>
            </a:r>
            <a:r>
              <a:rPr lang="en-US" dirty="0" smtClean="0"/>
              <a:t> 1.0, a</a:t>
            </a:r>
            <a:r>
              <a:rPr lang="en-US" baseline="0" dirty="0" smtClean="0"/>
              <a:t> novel automatic pipeline of geometric algorithms for computing architectural traits from 3D grayscale images. Beginning from the image, we first perform topological repair to resolve the mentioned issues, skeletonize the repaired shape, and compute architecture. At each stage, we introduce novel algorithms from the graphics and geometry communities to solve key challenges.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5</a:t>
            </a:fld>
            <a:endParaRPr lang="en-US"/>
          </a:p>
        </p:txBody>
      </p:sp>
    </p:spTree>
    <p:extLst>
      <p:ext uri="{BB962C8B-B14F-4D97-AF65-F5344CB8AC3E}">
        <p14:creationId xmlns:p14="http://schemas.microsoft.com/office/powerpoint/2010/main" val="183161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a:t>
            </a:r>
            <a:r>
              <a:rPr lang="en-US" baseline="0" dirty="0" smtClean="0"/>
              <a:t> perform topological repair on an initial shape reconstructed from the grayscale image. Excessive topological features are maximally removed with minimal geometric change, with some features being cut away, and others being filled in depending on which results in a smaller change.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6</a:t>
            </a:fld>
            <a:endParaRPr lang="en-US"/>
          </a:p>
        </p:txBody>
      </p:sp>
    </p:spTree>
    <p:extLst>
      <p:ext uri="{BB962C8B-B14F-4D97-AF65-F5344CB8AC3E}">
        <p14:creationId xmlns:p14="http://schemas.microsoft.com/office/powerpoint/2010/main" val="1035015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repaired shape is then skeletonized, being thinned to curves known as the shape’s medial axis. The skeleton is represented as nodes and edges, making it easier to compute architecture, and also comes encoded with a set of geometric traits which fully describe the plant’s shape.</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8</a:t>
            </a:fld>
            <a:endParaRPr lang="en-US"/>
          </a:p>
        </p:txBody>
      </p:sp>
    </p:spTree>
    <p:extLst>
      <p:ext uri="{BB962C8B-B14F-4D97-AF65-F5344CB8AC3E}">
        <p14:creationId xmlns:p14="http://schemas.microsoft.com/office/powerpoint/2010/main" val="420050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computing architecture, we introduce several novel</a:t>
            </a:r>
            <a:r>
              <a:rPr lang="en-US" baseline="0" dirty="0" smtClean="0"/>
              <a:t> algorithms based on our knowledge about the plant’s geometry and structure. We first offer a new stem detection algorithm which identifies thick portions of the skeleton, and which works for both single tiller and multiple tiller instances.</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9</a:t>
            </a:fld>
            <a:endParaRPr lang="en-US"/>
          </a:p>
        </p:txBody>
      </p:sp>
    </p:spTree>
    <p:extLst>
      <p:ext uri="{BB962C8B-B14F-4D97-AF65-F5344CB8AC3E}">
        <p14:creationId xmlns:p14="http://schemas.microsoft.com/office/powerpoint/2010/main" val="299371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next compute</a:t>
            </a:r>
            <a:r>
              <a:rPr lang="en-US" baseline="0" dirty="0" smtClean="0"/>
              <a:t> hierarchy using a novel algorithm which minimizes the maximum branching depth across all branching levels, and which also considers branch length and angle continuity </a:t>
            </a:r>
            <a:endParaRPr lang="en-US" dirty="0"/>
          </a:p>
        </p:txBody>
      </p:sp>
      <p:sp>
        <p:nvSpPr>
          <p:cNvPr id="4" name="Slide Number Placeholder 3"/>
          <p:cNvSpPr>
            <a:spLocks noGrp="1"/>
          </p:cNvSpPr>
          <p:nvPr>
            <p:ph type="sldNum" sz="quarter" idx="10"/>
          </p:nvPr>
        </p:nvSpPr>
        <p:spPr/>
        <p:txBody>
          <a:bodyPr/>
          <a:lstStyle/>
          <a:p>
            <a:fld id="{85F5EBF4-0BDA-4335-B474-5F2A055218DC}" type="slidenum">
              <a:rPr lang="en-US" smtClean="0"/>
              <a:t>10</a:t>
            </a:fld>
            <a:endParaRPr lang="en-US"/>
          </a:p>
        </p:txBody>
      </p:sp>
    </p:spTree>
    <p:extLst>
      <p:ext uri="{BB962C8B-B14F-4D97-AF65-F5344CB8AC3E}">
        <p14:creationId xmlns:p14="http://schemas.microsoft.com/office/powerpoint/2010/main" val="335441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A5FE96-0EBC-4674-8BDC-7D8927751614}" type="datetime1">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993561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25B1BF-851F-43B5-9A8C-FACED5463A3B}" type="datetime1">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3583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9B5A2-50DB-4F82-9865-621FA040BF1A}" type="datetime1">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95466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03CF6C-A207-4937-9AA2-1A6E488DB615}" type="datetime1">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3054726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DA6D08-B697-4C9D-A6D9-C0364BE3CE97}" type="datetime1">
              <a:rPr lang="en-US" smtClean="0"/>
              <a:t>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328149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23BD98-5487-4AF3-904E-05AAD8C566CD}" type="datetime1">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37070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5EFFA4-3589-40EA-BD5F-F25F8504A02C}" type="datetime1">
              <a:rPr lang="en-US" smtClean="0"/>
              <a:t>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402208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0858B0-DF14-40E0-9B42-F5E39A7E0C30}" type="datetime1">
              <a:rPr lang="en-US" smtClean="0"/>
              <a:t>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175388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1CA1E-738D-4632-96F8-1C81205B1F01}" type="datetime1">
              <a:rPr lang="en-US" smtClean="0"/>
              <a:t>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269105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64D8B18-A2D3-44D2-B1BD-47C4EC9195DE}" type="datetime1">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232186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6016B78-33BF-45E7-A71F-22C0B9133BE2}" type="datetime1">
              <a:rPr lang="en-US" smtClean="0"/>
              <a:t>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46C2-7828-4826-9E50-8742D648CEB1}" type="slidenum">
              <a:rPr lang="en-US" smtClean="0"/>
              <a:t>‹#›</a:t>
            </a:fld>
            <a:endParaRPr lang="en-US"/>
          </a:p>
        </p:txBody>
      </p:sp>
    </p:spTree>
    <p:extLst>
      <p:ext uri="{BB962C8B-B14F-4D97-AF65-F5344CB8AC3E}">
        <p14:creationId xmlns:p14="http://schemas.microsoft.com/office/powerpoint/2010/main" val="57641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6D368-91A3-4CC5-A33D-8F504DF1FE8B}" type="datetime1">
              <a:rPr lang="en-US" smtClean="0"/>
              <a:t>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746C2-7828-4826-9E50-8742D648CEB1}" type="slidenum">
              <a:rPr lang="en-US" smtClean="0"/>
              <a:t>‹#›</a:t>
            </a:fld>
            <a:endParaRPr lang="en-US"/>
          </a:p>
        </p:txBody>
      </p:sp>
    </p:spTree>
    <p:extLst>
      <p:ext uri="{BB962C8B-B14F-4D97-AF65-F5344CB8AC3E}">
        <p14:creationId xmlns:p14="http://schemas.microsoft.com/office/powerpoint/2010/main" val="1197922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github.com/danzeng8/TopoRoo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p:cNvPicPr>
            <a:picLocks noChangeAspect="1"/>
          </p:cNvPicPr>
          <p:nvPr/>
        </p:nvPicPr>
        <p:blipFill rotWithShape="1">
          <a:blip r:embed="rId3" cstate="print">
            <a:extLst>
              <a:ext uri="{28A0092B-C50C-407E-A947-70E740481C1C}">
                <a14:useLocalDpi xmlns:a14="http://schemas.microsoft.com/office/drawing/2010/main" val="0"/>
              </a:ext>
            </a:extLst>
          </a:blip>
          <a:srcRect t="1422"/>
          <a:stretch/>
        </p:blipFill>
        <p:spPr>
          <a:xfrm>
            <a:off x="9570930" y="4143374"/>
            <a:ext cx="2554395" cy="2661819"/>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b="827"/>
          <a:stretch/>
        </p:blipFill>
        <p:spPr>
          <a:xfrm>
            <a:off x="10423978" y="37115"/>
            <a:ext cx="994530" cy="4106260"/>
          </a:xfrm>
          <a:prstGeom prst="rect">
            <a:avLst/>
          </a:prstGeom>
        </p:spPr>
      </p:pic>
      <p:sp>
        <p:nvSpPr>
          <p:cNvPr id="2" name="Title 1"/>
          <p:cNvSpPr>
            <a:spLocks noGrp="1"/>
          </p:cNvSpPr>
          <p:nvPr>
            <p:ph type="ctrTitle"/>
          </p:nvPr>
        </p:nvSpPr>
        <p:spPr>
          <a:xfrm>
            <a:off x="2394417" y="1003490"/>
            <a:ext cx="7500200" cy="2387600"/>
          </a:xfrm>
        </p:spPr>
        <p:txBody>
          <a:bodyPr>
            <a:normAutofit/>
          </a:bodyPr>
          <a:lstStyle/>
          <a:p>
            <a:r>
              <a:rPr lang="en-US" sz="4400" dirty="0" smtClean="0"/>
              <a:t>TopoRoot: An </a:t>
            </a:r>
            <a:r>
              <a:rPr lang="en-US" sz="4400" dirty="0"/>
              <a:t>automatic pipeline for plant architectural analysis from 3D Imaging</a:t>
            </a:r>
          </a:p>
        </p:txBody>
      </p:sp>
      <p:sp>
        <p:nvSpPr>
          <p:cNvPr id="3" name="Subtitle 2"/>
          <p:cNvSpPr>
            <a:spLocks noGrp="1"/>
          </p:cNvSpPr>
          <p:nvPr>
            <p:ph type="subTitle" idx="1"/>
          </p:nvPr>
        </p:nvSpPr>
        <p:spPr>
          <a:xfrm>
            <a:off x="3925497" y="3602038"/>
            <a:ext cx="4749426" cy="3027362"/>
          </a:xfrm>
        </p:spPr>
        <p:txBody>
          <a:bodyPr>
            <a:normAutofit/>
          </a:bodyPr>
          <a:lstStyle/>
          <a:p>
            <a:r>
              <a:rPr lang="en-US" dirty="0" smtClean="0"/>
              <a:t>Dan Zeng</a:t>
            </a:r>
          </a:p>
          <a:p>
            <a:r>
              <a:rPr lang="en-US" dirty="0" smtClean="0"/>
              <a:t>Washington University in St. Louis</a:t>
            </a:r>
          </a:p>
          <a:p>
            <a:r>
              <a:rPr lang="en-US" dirty="0" smtClean="0"/>
              <a:t>North American Plant Phenotyping Network Conference 2021</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572" y="225088"/>
            <a:ext cx="1878930" cy="4204831"/>
          </a:xfrm>
          <a:prstGeom prst="rect">
            <a:avLst/>
          </a:prstGeom>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7340" y="4159973"/>
            <a:ext cx="2992150" cy="2698027"/>
          </a:xfrm>
          <a:prstGeom prst="rect">
            <a:avLst/>
          </a:prstGeom>
        </p:spPr>
      </p:pic>
    </p:spTree>
    <p:extLst>
      <p:ext uri="{BB962C8B-B14F-4D97-AF65-F5344CB8AC3E}">
        <p14:creationId xmlns:p14="http://schemas.microsoft.com/office/powerpoint/2010/main" val="3836852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10515600" cy="983639"/>
          </a:xfrm>
        </p:spPr>
        <p:txBody>
          <a:bodyPr/>
          <a:lstStyle/>
          <a:p>
            <a:pPr marL="0" indent="0">
              <a:buNone/>
            </a:pPr>
            <a:r>
              <a:rPr lang="en-US" sz="2200" dirty="0" smtClean="0"/>
              <a:t>2. Computing hierarchy: our algorithm minimizes the maximum branching depth</a:t>
            </a:r>
          </a:p>
          <a:p>
            <a:pPr lvl="1"/>
            <a:r>
              <a:rPr lang="en-US" sz="1800" dirty="0" smtClean="0"/>
              <a:t>Also considers branch length and angle continuity</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10</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8857" y="3244996"/>
            <a:ext cx="2943328" cy="311135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4055" y="2815198"/>
            <a:ext cx="1059209" cy="3729648"/>
          </a:xfrm>
          <a:prstGeom prst="rect">
            <a:avLst/>
          </a:prstGeom>
          <a:ln w="38100">
            <a:solidFill>
              <a:schemeClr val="tx1"/>
            </a:solidFill>
          </a:ln>
        </p:spPr>
      </p:pic>
      <p:sp>
        <p:nvSpPr>
          <p:cNvPr id="8" name="Rectangle 7"/>
          <p:cNvSpPr/>
          <p:nvPr/>
        </p:nvSpPr>
        <p:spPr>
          <a:xfrm>
            <a:off x="4552949" y="4618188"/>
            <a:ext cx="152401" cy="36496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12" name="Straight Connector 11"/>
          <p:cNvCxnSpPr/>
          <p:nvPr/>
        </p:nvCxnSpPr>
        <p:spPr>
          <a:xfrm flipH="1">
            <a:off x="4533482" y="2809264"/>
            <a:ext cx="2180574" cy="18089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4533482" y="4983157"/>
            <a:ext cx="2180573" cy="1561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37668" y="3946973"/>
            <a:ext cx="2199799" cy="923330"/>
          </a:xfrm>
          <a:prstGeom prst="rect">
            <a:avLst/>
          </a:prstGeom>
          <a:noFill/>
        </p:spPr>
        <p:txBody>
          <a:bodyPr wrap="square" rtlCol="0">
            <a:spAutoFit/>
          </a:bodyPr>
          <a:lstStyle/>
          <a:p>
            <a:r>
              <a:rPr lang="en-US" dirty="0" smtClean="0"/>
              <a:t>The computed lateral root (blue) minimizes branching depth</a:t>
            </a:r>
            <a:endParaRPr lang="en-US" dirty="0"/>
          </a:p>
        </p:txBody>
      </p:sp>
    </p:spTree>
    <p:extLst>
      <p:ext uri="{BB962C8B-B14F-4D97-AF65-F5344CB8AC3E}">
        <p14:creationId xmlns:p14="http://schemas.microsoft.com/office/powerpoint/2010/main" val="2754458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4405875" cy="4351338"/>
          </a:xfrm>
        </p:spPr>
        <p:txBody>
          <a:bodyPr/>
          <a:lstStyle/>
          <a:p>
            <a:pPr marL="0" indent="0">
              <a:buNone/>
            </a:pPr>
            <a:r>
              <a:rPr lang="en-US" sz="2200" dirty="0" smtClean="0"/>
              <a:t>3. Geometric traits:</a:t>
            </a:r>
          </a:p>
          <a:p>
            <a:pPr marL="457200" lvl="1" indent="0">
              <a:buNone/>
            </a:pPr>
            <a:endParaRPr lang="en-US" dirty="0" smtClean="0"/>
          </a:p>
          <a:p>
            <a:pPr lvl="1"/>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11</a:t>
            </a:fld>
            <a:endParaRPr lang="en-US"/>
          </a:p>
        </p:txBody>
      </p:sp>
      <p:sp>
        <p:nvSpPr>
          <p:cNvPr id="14" name="Oval 13"/>
          <p:cNvSpPr/>
          <p:nvPr/>
        </p:nvSpPr>
        <p:spPr>
          <a:xfrm>
            <a:off x="8340634" y="1825625"/>
            <a:ext cx="380383" cy="422275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8115299" y="1825625"/>
            <a:ext cx="831055" cy="3998118"/>
          </a:xfrm>
          <a:prstGeom prst="triangl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rot="16200000">
            <a:off x="7207760" y="1147150"/>
            <a:ext cx="1918466" cy="4365606"/>
          </a:xfrm>
          <a:prstGeom prst="arc">
            <a:avLst>
              <a:gd name="adj1" fmla="val 16002520"/>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p:cNvSpPr/>
          <p:nvPr/>
        </p:nvSpPr>
        <p:spPr>
          <a:xfrm rot="16200000" flipV="1">
            <a:off x="7930149" y="1200299"/>
            <a:ext cx="1918466" cy="4259307"/>
          </a:xfrm>
          <a:prstGeom prst="arc">
            <a:avLst>
              <a:gd name="adj1" fmla="val 16002520"/>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6200000">
            <a:off x="6945874" y="1006148"/>
            <a:ext cx="2212393" cy="4595454"/>
          </a:xfrm>
          <a:prstGeom prst="arc">
            <a:avLst>
              <a:gd name="adj1" fmla="val 16002520"/>
              <a:gd name="adj2" fmla="val 47968"/>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p:cNvCxnSpPr/>
          <p:nvPr/>
        </p:nvCxnSpPr>
        <p:spPr>
          <a:xfrm flipV="1">
            <a:off x="5687430" y="3453777"/>
            <a:ext cx="206794" cy="990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8076705" y="2024643"/>
            <a:ext cx="19305" cy="2786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Arc 43"/>
          <p:cNvSpPr/>
          <p:nvPr/>
        </p:nvSpPr>
        <p:spPr>
          <a:xfrm rot="16200000" flipV="1">
            <a:off x="8051898" y="3783838"/>
            <a:ext cx="1338236" cy="2866965"/>
          </a:xfrm>
          <a:prstGeom prst="arc">
            <a:avLst>
              <a:gd name="adj1" fmla="val 16002515"/>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6200000">
            <a:off x="7671516" y="3666537"/>
            <a:ext cx="1338236" cy="3101567"/>
          </a:xfrm>
          <a:prstGeom prst="arc">
            <a:avLst>
              <a:gd name="adj1" fmla="val 16002515"/>
              <a:gd name="adj2" fmla="val 47966"/>
            </a:avLst>
          </a:prstGeom>
          <a:ln w="1270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45"/>
          <p:cNvSpPr/>
          <p:nvPr/>
        </p:nvSpPr>
        <p:spPr>
          <a:xfrm rot="20230792">
            <a:off x="7158018" y="2523128"/>
            <a:ext cx="112470" cy="112138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949612">
            <a:off x="9895389" y="2576311"/>
            <a:ext cx="111735" cy="112138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rot="949612">
            <a:off x="9419281" y="4717787"/>
            <a:ext cx="83579" cy="82756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20230792" flipH="1">
            <a:off x="7703106" y="4673001"/>
            <a:ext cx="45719" cy="82819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p:cNvSpPr/>
          <p:nvPr/>
        </p:nvSpPr>
        <p:spPr>
          <a:xfrm rot="5400000">
            <a:off x="9894751" y="2432356"/>
            <a:ext cx="477463" cy="624497"/>
          </a:xfrm>
          <a:prstGeom prst="arc">
            <a:avLst>
              <a:gd name="adj1" fmla="val 16002520"/>
              <a:gd name="adj2" fmla="val 47966"/>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p:nvPr/>
        </p:nvCxnSpPr>
        <p:spPr>
          <a:xfrm>
            <a:off x="10158781" y="2643130"/>
            <a:ext cx="918682" cy="318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9951256" y="2627834"/>
            <a:ext cx="222941" cy="8754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879135" y="3437770"/>
            <a:ext cx="301686" cy="369332"/>
          </a:xfrm>
          <a:prstGeom prst="rect">
            <a:avLst/>
          </a:prstGeom>
          <a:noFill/>
        </p:spPr>
        <p:txBody>
          <a:bodyPr wrap="none" rtlCol="0">
            <a:spAutoFit/>
          </a:bodyPr>
          <a:lstStyle/>
          <a:p>
            <a:r>
              <a:rPr lang="en-US" dirty="0" smtClean="0"/>
              <a:t>1</a:t>
            </a:r>
            <a:endParaRPr lang="en-US" dirty="0"/>
          </a:p>
        </p:txBody>
      </p:sp>
      <p:sp>
        <p:nvSpPr>
          <p:cNvPr id="66" name="TextBox 65"/>
          <p:cNvSpPr txBox="1"/>
          <p:nvPr/>
        </p:nvSpPr>
        <p:spPr>
          <a:xfrm>
            <a:off x="10846344" y="3430356"/>
            <a:ext cx="301686" cy="369332"/>
          </a:xfrm>
          <a:prstGeom prst="rect">
            <a:avLst/>
          </a:prstGeom>
          <a:noFill/>
        </p:spPr>
        <p:txBody>
          <a:bodyPr wrap="none" rtlCol="0">
            <a:spAutoFit/>
          </a:bodyPr>
          <a:lstStyle/>
          <a:p>
            <a:r>
              <a:rPr lang="en-US" dirty="0"/>
              <a:t>2</a:t>
            </a:r>
          </a:p>
        </p:txBody>
      </p:sp>
      <p:sp>
        <p:nvSpPr>
          <p:cNvPr id="67" name="TextBox 66"/>
          <p:cNvSpPr txBox="1"/>
          <p:nvPr/>
        </p:nvSpPr>
        <p:spPr>
          <a:xfrm>
            <a:off x="10003656" y="5292979"/>
            <a:ext cx="301686" cy="369332"/>
          </a:xfrm>
          <a:prstGeom prst="rect">
            <a:avLst/>
          </a:prstGeom>
          <a:noFill/>
        </p:spPr>
        <p:txBody>
          <a:bodyPr wrap="none" rtlCol="0">
            <a:spAutoFit/>
          </a:bodyPr>
          <a:lstStyle/>
          <a:p>
            <a:r>
              <a:rPr lang="en-US" dirty="0" smtClean="0"/>
              <a:t>3</a:t>
            </a:r>
            <a:endParaRPr lang="en-US" dirty="0"/>
          </a:p>
        </p:txBody>
      </p:sp>
      <p:sp>
        <p:nvSpPr>
          <p:cNvPr id="68" name="TextBox 67"/>
          <p:cNvSpPr txBox="1"/>
          <p:nvPr/>
        </p:nvSpPr>
        <p:spPr>
          <a:xfrm>
            <a:off x="6647519" y="5292979"/>
            <a:ext cx="301686" cy="369332"/>
          </a:xfrm>
          <a:prstGeom prst="rect">
            <a:avLst/>
          </a:prstGeom>
          <a:noFill/>
        </p:spPr>
        <p:txBody>
          <a:bodyPr wrap="none" rtlCol="0">
            <a:spAutoFit/>
          </a:bodyPr>
          <a:lstStyle/>
          <a:p>
            <a:r>
              <a:rPr lang="en-US" dirty="0" smtClean="0"/>
              <a:t>4</a:t>
            </a:r>
            <a:endParaRPr lang="en-US" dirty="0"/>
          </a:p>
        </p:txBody>
      </p:sp>
      <p:sp>
        <p:nvSpPr>
          <p:cNvPr id="69" name="Arc 68"/>
          <p:cNvSpPr/>
          <p:nvPr/>
        </p:nvSpPr>
        <p:spPr>
          <a:xfrm rot="7649523">
            <a:off x="8090927" y="2025802"/>
            <a:ext cx="742600" cy="960140"/>
          </a:xfrm>
          <a:prstGeom prst="arc">
            <a:avLst>
              <a:gd name="adj1" fmla="val 16002520"/>
              <a:gd name="adj2" fmla="val 47968"/>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Box 69"/>
          <p:cNvSpPr txBox="1"/>
          <p:nvPr/>
        </p:nvSpPr>
        <p:spPr>
          <a:xfrm>
            <a:off x="1012090" y="2258502"/>
            <a:ext cx="4572983"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Branch </a:t>
            </a:r>
            <a:r>
              <a:rPr lang="en-US" dirty="0"/>
              <a:t>count and number of child </a:t>
            </a:r>
            <a:r>
              <a:rPr lang="en-US" dirty="0" smtClean="0"/>
              <a:t>branches</a:t>
            </a:r>
            <a:endParaRPr lang="en-US" dirty="0"/>
          </a:p>
        </p:txBody>
      </p:sp>
      <p:sp>
        <p:nvSpPr>
          <p:cNvPr id="71" name="TextBox 70"/>
          <p:cNvSpPr txBox="1"/>
          <p:nvPr/>
        </p:nvSpPr>
        <p:spPr>
          <a:xfrm>
            <a:off x="1011234" y="2596338"/>
            <a:ext cx="2493696" cy="646331"/>
          </a:xfrm>
          <a:prstGeom prst="rect">
            <a:avLst/>
          </a:prstGeom>
          <a:noFill/>
        </p:spPr>
        <p:txBody>
          <a:bodyPr wrap="none" rtlCol="0">
            <a:spAutoFit/>
          </a:bodyPr>
          <a:lstStyle/>
          <a:p>
            <a:pPr marL="285750" indent="-285750">
              <a:buFont typeface="Arial" panose="020B0604020202020204" pitchFamily="34" charset="0"/>
              <a:buChar char="•"/>
            </a:pPr>
            <a:r>
              <a:rPr lang="en-US" dirty="0"/>
              <a:t>Length and tortuosity</a:t>
            </a:r>
          </a:p>
          <a:p>
            <a:endParaRPr lang="en-US" dirty="0"/>
          </a:p>
        </p:txBody>
      </p:sp>
      <p:sp>
        <p:nvSpPr>
          <p:cNvPr id="72" name="TextBox 71"/>
          <p:cNvSpPr txBox="1"/>
          <p:nvPr/>
        </p:nvSpPr>
        <p:spPr>
          <a:xfrm>
            <a:off x="1010346" y="2910348"/>
            <a:ext cx="359954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Angles (to parent branch, to gravity, emergence, tip, midpoint)</a:t>
            </a:r>
          </a:p>
          <a:p>
            <a:endParaRPr lang="en-US" dirty="0"/>
          </a:p>
        </p:txBody>
      </p:sp>
      <p:sp>
        <p:nvSpPr>
          <p:cNvPr id="73" name="TextBox 72"/>
          <p:cNvSpPr txBox="1"/>
          <p:nvPr/>
        </p:nvSpPr>
        <p:spPr>
          <a:xfrm>
            <a:off x="1010344" y="3815164"/>
            <a:ext cx="1378904" cy="646331"/>
          </a:xfrm>
          <a:prstGeom prst="rect">
            <a:avLst/>
          </a:prstGeom>
          <a:noFill/>
        </p:spPr>
        <p:txBody>
          <a:bodyPr wrap="none" rtlCol="0">
            <a:spAutoFit/>
          </a:bodyPr>
          <a:lstStyle/>
          <a:p>
            <a:pPr marL="285750" indent="-285750">
              <a:buFont typeface="Arial" panose="020B0604020202020204" pitchFamily="34" charset="0"/>
              <a:buChar char="•"/>
            </a:pPr>
            <a:r>
              <a:rPr lang="en-US" dirty="0"/>
              <a:t>Thickness</a:t>
            </a:r>
          </a:p>
          <a:p>
            <a:endParaRPr lang="en-US" dirty="0"/>
          </a:p>
        </p:txBody>
      </p:sp>
      <p:sp>
        <p:nvSpPr>
          <p:cNvPr id="74" name="TextBox 73"/>
          <p:cNvSpPr txBox="1"/>
          <p:nvPr/>
        </p:nvSpPr>
        <p:spPr>
          <a:xfrm>
            <a:off x="1005659" y="4154405"/>
            <a:ext cx="2729530"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Many more are possible</a:t>
            </a:r>
            <a:endParaRPr lang="en-US" dirty="0"/>
          </a:p>
        </p:txBody>
      </p:sp>
    </p:spTree>
    <p:extLst>
      <p:ext uri="{BB962C8B-B14F-4D97-AF65-F5344CB8AC3E}">
        <p14:creationId xmlns:p14="http://schemas.microsoft.com/office/powerpoint/2010/main" val="90403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3" grpId="0" animBg="1"/>
      <p:bldP spid="65" grpId="0"/>
      <p:bldP spid="66" grpId="0"/>
      <p:bldP spid="67" grpId="0"/>
      <p:bldP spid="68" grpId="0"/>
      <p:bldP spid="69" grpId="0" animBg="1"/>
      <p:bldP spid="70" grpId="0"/>
      <p:bldP spid="71" grpId="0"/>
      <p:bldP spid="72"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38200" y="1825625"/>
            <a:ext cx="5619750" cy="4351338"/>
          </a:xfrm>
        </p:spPr>
        <p:txBody>
          <a:bodyPr/>
          <a:lstStyle/>
          <a:p>
            <a:r>
              <a:rPr lang="en-US" dirty="0" smtClean="0"/>
              <a:t>Sorghum Roots</a:t>
            </a:r>
          </a:p>
        </p:txBody>
      </p:sp>
      <p:sp>
        <p:nvSpPr>
          <p:cNvPr id="4" name="Slide Number Placeholder 3"/>
          <p:cNvSpPr>
            <a:spLocks noGrp="1"/>
          </p:cNvSpPr>
          <p:nvPr>
            <p:ph type="sldNum" sz="quarter" idx="12"/>
          </p:nvPr>
        </p:nvSpPr>
        <p:spPr/>
        <p:txBody>
          <a:bodyPr/>
          <a:lstStyle/>
          <a:p>
            <a:fld id="{5A3746C2-7828-4826-9E50-8742D648CEB1}" type="slidenum">
              <a:rPr lang="en-US" smtClean="0"/>
              <a:t>12</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983" y="580667"/>
            <a:ext cx="2195183" cy="23205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57950" y="3172950"/>
            <a:ext cx="2770823" cy="266027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309378" y="3172950"/>
            <a:ext cx="2590213" cy="2660279"/>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87086" y="572212"/>
            <a:ext cx="2812506" cy="2536042"/>
          </a:xfrm>
          <a:prstGeom prst="rect">
            <a:avLst/>
          </a:prstGeom>
        </p:spPr>
      </p:pic>
      <p:sp>
        <p:nvSpPr>
          <p:cNvPr id="6" name="TextBox 5"/>
          <p:cNvSpPr txBox="1"/>
          <p:nvPr/>
        </p:nvSpPr>
        <p:spPr>
          <a:xfrm>
            <a:off x="1203484" y="2379779"/>
            <a:ext cx="4629149" cy="923330"/>
          </a:xfrm>
          <a:prstGeom prst="rect">
            <a:avLst/>
          </a:prstGeom>
          <a:noFill/>
        </p:spPr>
        <p:txBody>
          <a:bodyPr wrap="square" rtlCol="0">
            <a:spAutoFit/>
          </a:bodyPr>
          <a:lstStyle/>
          <a:p>
            <a:pPr marL="285750" indent="-285750">
              <a:buFont typeface="Arial" panose="020B0604020202020204" pitchFamily="34" charset="0"/>
              <a:buChar char="•"/>
            </a:pPr>
            <a:r>
              <a:rPr lang="en-US" dirty="0"/>
              <a:t>777 roots processed for genetic analysis (~1200 in the end)</a:t>
            </a:r>
          </a:p>
          <a:p>
            <a:endParaRPr lang="en-US" dirty="0"/>
          </a:p>
        </p:txBody>
      </p:sp>
      <p:sp>
        <p:nvSpPr>
          <p:cNvPr id="7" name="Rectangle 6"/>
          <p:cNvSpPr/>
          <p:nvPr/>
        </p:nvSpPr>
        <p:spPr>
          <a:xfrm>
            <a:off x="733543" y="3058258"/>
            <a:ext cx="6096000" cy="707886"/>
          </a:xfrm>
          <a:prstGeom prst="rect">
            <a:avLst/>
          </a:prstGeom>
        </p:spPr>
        <p:txBody>
          <a:bodyPr>
            <a:spAutoFit/>
          </a:bodyPr>
          <a:lstStyle/>
          <a:p>
            <a:pPr marL="742950" lvl="1" indent="-285750">
              <a:buFont typeface="Arial" panose="020B0604020202020204" pitchFamily="34" charset="0"/>
              <a:buChar char="•"/>
            </a:pPr>
            <a:r>
              <a:rPr lang="en-US" sz="2000" dirty="0"/>
              <a:t>Approximately 8 minutes / </a:t>
            </a:r>
            <a:r>
              <a:rPr lang="en-US" sz="2000" dirty="0" smtClean="0"/>
              <a:t>root </a:t>
            </a:r>
            <a:r>
              <a:rPr lang="en-US" sz="2000" dirty="0"/>
              <a:t>without user intervention</a:t>
            </a:r>
          </a:p>
        </p:txBody>
      </p:sp>
      <p:sp>
        <p:nvSpPr>
          <p:cNvPr id="8" name="TextBox 7"/>
          <p:cNvSpPr txBox="1"/>
          <p:nvPr/>
        </p:nvSpPr>
        <p:spPr>
          <a:xfrm>
            <a:off x="1146125" y="3798292"/>
            <a:ext cx="4334456"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FF0000"/>
                </a:solidFill>
              </a:rPr>
              <a:t>To be added: preliminary genetic analysis</a:t>
            </a:r>
          </a:p>
          <a:p>
            <a:endParaRPr lang="en-US" dirty="0"/>
          </a:p>
        </p:txBody>
      </p:sp>
    </p:spTree>
    <p:extLst>
      <p:ext uri="{BB962C8B-B14F-4D97-AF65-F5344CB8AC3E}">
        <p14:creationId xmlns:p14="http://schemas.microsoft.com/office/powerpoint/2010/main" val="34280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38200" y="1825625"/>
            <a:ext cx="5372100" cy="4351338"/>
          </a:xfrm>
        </p:spPr>
        <p:txBody>
          <a:bodyPr/>
          <a:lstStyle/>
          <a:p>
            <a:r>
              <a:rPr lang="en-US" dirty="0" smtClean="0"/>
              <a:t>Sorghum Panicles</a:t>
            </a:r>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5A3746C2-7828-4826-9E50-8742D648CEB1}" type="slidenum">
              <a:rPr lang="en-US" smtClean="0"/>
              <a:t>13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95" y="570391"/>
            <a:ext cx="1455523" cy="30504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455" y="511905"/>
            <a:ext cx="693546" cy="288741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8845" y="583659"/>
            <a:ext cx="1422908" cy="281565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5033" y="3620855"/>
            <a:ext cx="1785567" cy="251395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7271" y="3565858"/>
            <a:ext cx="1166773" cy="2611105"/>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59021" y="3553536"/>
            <a:ext cx="463364" cy="2581275"/>
          </a:xfrm>
          <a:prstGeom prst="rect">
            <a:avLst/>
          </a:prstGeom>
        </p:spPr>
      </p:pic>
      <p:sp>
        <p:nvSpPr>
          <p:cNvPr id="5" name="TextBox 4"/>
          <p:cNvSpPr txBox="1"/>
          <p:nvPr/>
        </p:nvSpPr>
        <p:spPr>
          <a:xfrm>
            <a:off x="1259727" y="2332606"/>
            <a:ext cx="4486100" cy="646331"/>
          </a:xfrm>
          <a:prstGeom prst="rect">
            <a:avLst/>
          </a:prstGeom>
          <a:noFill/>
        </p:spPr>
        <p:txBody>
          <a:bodyPr wrap="none" rtlCol="0">
            <a:spAutoFit/>
          </a:bodyPr>
          <a:lstStyle/>
          <a:p>
            <a:pPr marL="285750" indent="-285750">
              <a:buFont typeface="Arial" panose="020B0604020202020204" pitchFamily="34" charset="0"/>
              <a:buChar char="•"/>
            </a:pPr>
            <a:r>
              <a:rPr lang="en-US" dirty="0"/>
              <a:t>524 panicles processed for genetic analysis</a:t>
            </a:r>
          </a:p>
          <a:p>
            <a:endParaRPr lang="en-US" dirty="0"/>
          </a:p>
        </p:txBody>
      </p:sp>
      <p:sp>
        <p:nvSpPr>
          <p:cNvPr id="11" name="TextBox 10"/>
          <p:cNvSpPr txBox="1"/>
          <p:nvPr/>
        </p:nvSpPr>
        <p:spPr>
          <a:xfrm>
            <a:off x="1259727" y="2724488"/>
            <a:ext cx="43022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Primary branch identification swapped in place of hierarchy algorithm</a:t>
            </a:r>
          </a:p>
          <a:p>
            <a:endParaRPr lang="en-US" dirty="0"/>
          </a:p>
        </p:txBody>
      </p:sp>
      <p:sp>
        <p:nvSpPr>
          <p:cNvPr id="13" name="TextBox 12"/>
          <p:cNvSpPr txBox="1"/>
          <p:nvPr/>
        </p:nvSpPr>
        <p:spPr>
          <a:xfrm>
            <a:off x="1259728" y="3399316"/>
            <a:ext cx="43022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Strong correlation with ground truth measurements</a:t>
            </a:r>
          </a:p>
          <a:p>
            <a:endParaRPr lang="en-US" dirty="0"/>
          </a:p>
        </p:txBody>
      </p:sp>
    </p:spTree>
    <p:extLst>
      <p:ext uri="{BB962C8B-B14F-4D97-AF65-F5344CB8AC3E}">
        <p14:creationId xmlns:p14="http://schemas.microsoft.com/office/powerpoint/2010/main" val="34107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a:t>
            </a:r>
            <a:endParaRPr lang="en-US" dirty="0"/>
          </a:p>
        </p:txBody>
      </p:sp>
      <p:sp>
        <p:nvSpPr>
          <p:cNvPr id="3" name="Content Placeholder 2"/>
          <p:cNvSpPr>
            <a:spLocks noGrp="1"/>
          </p:cNvSpPr>
          <p:nvPr>
            <p:ph idx="1"/>
          </p:nvPr>
        </p:nvSpPr>
        <p:spPr>
          <a:xfrm>
            <a:off x="838200" y="1825625"/>
            <a:ext cx="5103333" cy="1823321"/>
          </a:xfrm>
        </p:spPr>
        <p:txBody>
          <a:bodyPr>
            <a:normAutofit/>
          </a:bodyPr>
          <a:lstStyle/>
          <a:p>
            <a:r>
              <a:rPr lang="en-US" sz="2200" dirty="0" smtClean="0"/>
              <a:t>TopoRoot may be applied to other plant forms with a branching structure:</a:t>
            </a:r>
          </a:p>
          <a:p>
            <a:pPr lvl="1"/>
            <a:r>
              <a:rPr lang="en-US" sz="1800" dirty="0"/>
              <a:t>M</a:t>
            </a:r>
            <a:r>
              <a:rPr lang="en-US" sz="1800" dirty="0" smtClean="0"/>
              <a:t>aize root crowns </a:t>
            </a:r>
          </a:p>
          <a:p>
            <a:pPr lvl="1"/>
            <a:r>
              <a:rPr lang="en-US" sz="1800" dirty="0" smtClean="0"/>
              <a:t>Soy roots</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14</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3925" y="1604953"/>
            <a:ext cx="2103040" cy="2081894"/>
          </a:xfrm>
          <a:prstGeom prst="rect">
            <a:avLst/>
          </a:prstGeom>
        </p:spPr>
      </p:pic>
      <p:sp>
        <p:nvSpPr>
          <p:cNvPr id="6" name="TextBox 5"/>
          <p:cNvSpPr txBox="1"/>
          <p:nvPr/>
        </p:nvSpPr>
        <p:spPr>
          <a:xfrm>
            <a:off x="8187972" y="5895130"/>
            <a:ext cx="2478371" cy="369332"/>
          </a:xfrm>
          <a:prstGeom prst="rect">
            <a:avLst/>
          </a:prstGeom>
          <a:noFill/>
        </p:spPr>
        <p:txBody>
          <a:bodyPr wrap="none" rtlCol="0">
            <a:spAutoFit/>
          </a:bodyPr>
          <a:lstStyle/>
          <a:p>
            <a:r>
              <a:rPr lang="en-US" dirty="0" smtClean="0"/>
              <a:t>Maize root architectures</a:t>
            </a:r>
            <a:endParaRPr lang="en-US" dirty="0"/>
          </a:p>
        </p:txBody>
      </p:sp>
      <p:sp>
        <p:nvSpPr>
          <p:cNvPr id="7" name="TextBox 6"/>
          <p:cNvSpPr txBox="1"/>
          <p:nvPr/>
        </p:nvSpPr>
        <p:spPr>
          <a:xfrm>
            <a:off x="838200" y="3214951"/>
            <a:ext cx="4690440" cy="1538883"/>
          </a:xfrm>
          <a:prstGeom prst="rect">
            <a:avLst/>
          </a:prstGeom>
          <a:noFill/>
        </p:spPr>
        <p:txBody>
          <a:bodyPr wrap="square" rtlCol="0">
            <a:spAutoFit/>
          </a:bodyPr>
          <a:lstStyle/>
          <a:p>
            <a:pPr marL="228600" indent="-228600">
              <a:buFont typeface="Arial" panose="020B0604020202020204" pitchFamily="34" charset="0"/>
              <a:buChar char="•"/>
            </a:pPr>
            <a:r>
              <a:rPr lang="en-US" sz="2200" dirty="0" smtClean="0"/>
              <a:t>Time-series data</a:t>
            </a:r>
          </a:p>
          <a:p>
            <a:pPr marL="685800" lvl="1" indent="-228600">
              <a:buFont typeface="Arial" panose="020B0604020202020204" pitchFamily="34" charset="0"/>
              <a:buChar char="•"/>
            </a:pPr>
            <a:r>
              <a:rPr lang="en-US" dirty="0"/>
              <a:t>Additional traits</a:t>
            </a:r>
          </a:p>
          <a:p>
            <a:pPr marL="685800" lvl="1" indent="-228600">
              <a:buFont typeface="Arial" panose="020B0604020202020204" pitchFamily="34" charset="0"/>
              <a:buChar char="•"/>
            </a:pPr>
            <a:r>
              <a:rPr lang="en-US" dirty="0"/>
              <a:t>May </a:t>
            </a:r>
            <a:r>
              <a:rPr lang="en-US" dirty="0" smtClean="0"/>
              <a:t>improve </a:t>
            </a:r>
            <a:r>
              <a:rPr lang="en-US" dirty="0"/>
              <a:t>accuracy of the computed hierarchy</a:t>
            </a:r>
          </a:p>
          <a:p>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1801" y="1630023"/>
            <a:ext cx="2179220" cy="203175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1290" y="3787196"/>
            <a:ext cx="1848848" cy="217055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6174" y="3787196"/>
            <a:ext cx="1807421" cy="1933276"/>
          </a:xfrm>
          <a:prstGeom prst="rect">
            <a:avLst/>
          </a:prstGeom>
        </p:spPr>
      </p:pic>
      <p:sp>
        <p:nvSpPr>
          <p:cNvPr id="8" name="TextBox 7"/>
          <p:cNvSpPr txBox="1"/>
          <p:nvPr/>
        </p:nvSpPr>
        <p:spPr>
          <a:xfrm>
            <a:off x="785226" y="4542722"/>
            <a:ext cx="5851159" cy="1600438"/>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Software on </a:t>
            </a:r>
            <a:r>
              <a:rPr lang="en-US" sz="2200" dirty="0" err="1" smtClean="0"/>
              <a:t>Github</a:t>
            </a:r>
            <a:r>
              <a:rPr lang="en-US" sz="2200" dirty="0" smtClean="0"/>
              <a:t>: </a:t>
            </a:r>
            <a:r>
              <a:rPr lang="en-US" sz="2200" dirty="0">
                <a:hlinkClick r:id="rId7"/>
              </a:rPr>
              <a:t>https://</a:t>
            </a:r>
            <a:r>
              <a:rPr lang="en-US" sz="2200" dirty="0" smtClean="0">
                <a:hlinkClick r:id="rId7"/>
              </a:rPr>
              <a:t>github.com/danzeng8/TopoRoot</a:t>
            </a:r>
            <a:endParaRPr lang="en-US" sz="2200" dirty="0" smtClean="0"/>
          </a:p>
          <a:p>
            <a:pPr marL="742950" lvl="1" indent="-285750">
              <a:buFont typeface="Arial" panose="020B0604020202020204" pitchFamily="34" charset="0"/>
              <a:buChar char="•"/>
            </a:pPr>
            <a:r>
              <a:rPr lang="en-US" dirty="0" smtClean="0"/>
              <a:t>Installation </a:t>
            </a:r>
            <a:r>
              <a:rPr lang="en-US" dirty="0"/>
              <a:t>Instructions</a:t>
            </a:r>
          </a:p>
          <a:p>
            <a:pPr marL="742950" lvl="1" indent="-285750">
              <a:buFont typeface="Arial" panose="020B0604020202020204" pitchFamily="34" charset="0"/>
              <a:buChar char="•"/>
            </a:pPr>
            <a:r>
              <a:rPr lang="en-US" dirty="0"/>
              <a:t>Examples</a:t>
            </a:r>
          </a:p>
          <a:p>
            <a:endParaRPr lang="en-US" dirty="0"/>
          </a:p>
        </p:txBody>
      </p:sp>
    </p:spTree>
    <p:extLst>
      <p:ext uri="{BB962C8B-B14F-4D97-AF65-F5344CB8AC3E}">
        <p14:creationId xmlns:p14="http://schemas.microsoft.com/office/powerpoint/2010/main" val="19136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838200" y="1825625"/>
            <a:ext cx="3371850" cy="3479800"/>
          </a:xfrm>
        </p:spPr>
        <p:txBody>
          <a:bodyPr>
            <a:noAutofit/>
          </a:bodyPr>
          <a:lstStyle/>
          <a:p>
            <a:pPr marL="0" indent="0">
              <a:buNone/>
            </a:pPr>
            <a:r>
              <a:rPr lang="en-US" sz="2200" dirty="0" smtClean="0"/>
              <a:t>Chris </a:t>
            </a:r>
            <a:r>
              <a:rPr lang="en-US" sz="2200" dirty="0" err="1" smtClean="0"/>
              <a:t>Topp</a:t>
            </a:r>
            <a:endParaRPr lang="en-US" sz="2200" dirty="0" smtClean="0"/>
          </a:p>
          <a:p>
            <a:pPr marL="0" indent="0">
              <a:buNone/>
            </a:pPr>
            <a:r>
              <a:rPr lang="en-US" sz="2200" dirty="0" smtClean="0"/>
              <a:t>Mon-Ray Shao</a:t>
            </a:r>
          </a:p>
          <a:p>
            <a:pPr marL="0" indent="0">
              <a:buNone/>
            </a:pPr>
            <a:r>
              <a:rPr lang="en-US" sz="2200" dirty="0" smtClean="0"/>
              <a:t>Mao Li</a:t>
            </a:r>
          </a:p>
          <a:p>
            <a:pPr marL="0" indent="0">
              <a:buNone/>
            </a:pPr>
            <a:r>
              <a:rPr lang="en-US" sz="2200" dirty="0" smtClean="0"/>
              <a:t>Keith </a:t>
            </a:r>
            <a:r>
              <a:rPr lang="en-US" sz="2200" dirty="0" smtClean="0"/>
              <a:t>Duncan</a:t>
            </a:r>
          </a:p>
          <a:p>
            <a:pPr marL="0" indent="0">
              <a:buNone/>
            </a:pPr>
            <a:r>
              <a:rPr lang="en-US" sz="2200" dirty="0" smtClean="0"/>
              <a:t>Ni Jiang</a:t>
            </a:r>
            <a:endParaRPr lang="en-US" sz="2200" dirty="0" smtClean="0"/>
          </a:p>
          <a:p>
            <a:pPr marL="0" indent="0">
              <a:buNone/>
            </a:pPr>
            <a:r>
              <a:rPr lang="en-US" sz="2200" dirty="0" smtClean="0"/>
              <a:t>David </a:t>
            </a:r>
            <a:r>
              <a:rPr lang="en-US" sz="2200" dirty="0" err="1" smtClean="0"/>
              <a:t>Letscher</a:t>
            </a:r>
            <a:endParaRPr lang="en-US" sz="2200" dirty="0" smtClean="0"/>
          </a:p>
          <a:p>
            <a:pPr marL="0" indent="0">
              <a:buNone/>
            </a:pPr>
            <a:r>
              <a:rPr lang="en-US" sz="2200" dirty="0" smtClean="0"/>
              <a:t>Erin Chambers</a:t>
            </a:r>
          </a:p>
          <a:p>
            <a:pPr marL="0" indent="0">
              <a:buNone/>
            </a:pPr>
            <a:r>
              <a:rPr lang="en-US" sz="2200" dirty="0" smtClean="0"/>
              <a:t>Hannah Schreiber</a:t>
            </a:r>
          </a:p>
          <a:p>
            <a:pPr marL="0" indent="0">
              <a:buNone/>
            </a:pPr>
            <a:r>
              <a:rPr lang="en-US" sz="2200" dirty="0" smtClean="0"/>
              <a:t>Tao </a:t>
            </a:r>
            <a:r>
              <a:rPr lang="en-US" sz="2200" dirty="0" err="1" smtClean="0"/>
              <a:t>Ju</a:t>
            </a:r>
            <a:endParaRPr lang="en-US" sz="2200" dirty="0" smtClean="0"/>
          </a:p>
          <a:p>
            <a:pPr marL="0" indent="0">
              <a:buNone/>
            </a:pPr>
            <a:r>
              <a:rPr lang="en-US" sz="2200" dirty="0" err="1" smtClean="0"/>
              <a:t>Yiwen</a:t>
            </a:r>
            <a:r>
              <a:rPr lang="en-US" sz="2200" dirty="0" smtClean="0"/>
              <a:t> </a:t>
            </a:r>
            <a:r>
              <a:rPr lang="en-US" sz="2200" dirty="0" err="1" smtClean="0"/>
              <a:t>Ju</a:t>
            </a:r>
            <a:endParaRPr lang="en-US" sz="2200" dirty="0" smtClean="0"/>
          </a:p>
          <a:p>
            <a:pPr marL="0" indent="0">
              <a:buNone/>
            </a:pPr>
            <a:r>
              <a:rPr lang="en-US" sz="2200" dirty="0" err="1" smtClean="0"/>
              <a:t>Yajie</a:t>
            </a:r>
            <a:r>
              <a:rPr lang="en-US" sz="2200" dirty="0" smtClean="0"/>
              <a:t> Yan</a:t>
            </a:r>
            <a:endParaRPr lang="en-US" sz="2200" dirty="0"/>
          </a:p>
        </p:txBody>
      </p:sp>
      <p:sp>
        <p:nvSpPr>
          <p:cNvPr id="4" name="Slide Number Placeholder 3"/>
          <p:cNvSpPr>
            <a:spLocks noGrp="1"/>
          </p:cNvSpPr>
          <p:nvPr>
            <p:ph type="sldNum" sz="quarter" idx="12"/>
          </p:nvPr>
        </p:nvSpPr>
        <p:spPr/>
        <p:txBody>
          <a:bodyPr/>
          <a:lstStyle/>
          <a:p>
            <a:fld id="{5A3746C2-7828-4826-9E50-8742D648CEB1}" type="slidenum">
              <a:rPr lang="en-US" smtClean="0"/>
              <a:t>15</a:t>
            </a:fld>
            <a:endParaRPr lang="en-US"/>
          </a:p>
        </p:txBody>
      </p:sp>
      <p:sp>
        <p:nvSpPr>
          <p:cNvPr id="5" name="Rectangle 4"/>
          <p:cNvSpPr/>
          <p:nvPr/>
        </p:nvSpPr>
        <p:spPr>
          <a:xfrm>
            <a:off x="3310299" y="1807527"/>
            <a:ext cx="8557851" cy="1754326"/>
          </a:xfrm>
          <a:prstGeom prst="rect">
            <a:avLst/>
          </a:prstGeom>
        </p:spPr>
        <p:txBody>
          <a:bodyPr wrap="square">
            <a:spAutoFit/>
          </a:bodyPr>
          <a:lstStyle/>
          <a:p>
            <a:r>
              <a:rPr lang="en-US" dirty="0" smtClean="0">
                <a:solidFill>
                  <a:srgbClr val="222222"/>
                </a:solidFill>
                <a:latin typeface="Arial" panose="020B0604020202020204" pitchFamily="34" charset="0"/>
                <a:cs typeface="Arial" panose="020B0604020202020204" pitchFamily="34" charset="0"/>
              </a:rPr>
              <a:t>Funding: </a:t>
            </a:r>
            <a:endParaRPr lang="en-US" b="0" i="0" dirty="0" smtClean="0">
              <a:solidFill>
                <a:srgbClr val="222222"/>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i="0" dirty="0" smtClean="0">
                <a:solidFill>
                  <a:srgbClr val="222222"/>
                </a:solidFill>
                <a:effectLst/>
                <a:latin typeface="Arial" panose="020B0604020202020204" pitchFamily="34" charset="0"/>
                <a:cs typeface="Arial" panose="020B0604020202020204" pitchFamily="34" charset="0"/>
              </a:rPr>
              <a:t>This material is based upon work supported by the National Science Foundation under Award number: DBI-1759796 (</a:t>
            </a:r>
            <a:r>
              <a:rPr lang="en-US" dirty="0" smtClean="0">
                <a:latin typeface="Arial" panose="020B0604020202020204" pitchFamily="34" charset="0"/>
                <a:cs typeface="Arial" panose="020B0604020202020204" pitchFamily="34" charset="0"/>
              </a:rPr>
              <a:t>Collaborative Research: ABI Innovation: Algorithms for recovering root architecture from 3D imaging)</a:t>
            </a:r>
            <a:endParaRPr lang="en-US" b="0" i="0" dirty="0" smtClean="0">
              <a:solidFill>
                <a:srgbClr val="222222"/>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smtClean="0">
                <a:solidFill>
                  <a:srgbClr val="222222"/>
                </a:solidFill>
                <a:latin typeface="Arial" panose="020B0604020202020204" pitchFamily="34" charset="0"/>
                <a:cs typeface="Arial" panose="020B0604020202020204" pitchFamily="34" charset="0"/>
              </a:rPr>
              <a:t>I am funded by the Imaging Sciences Pathway Fellowship from Washington University in St. Louis</a:t>
            </a:r>
            <a:endParaRPr lang="en-US" b="0" i="0" dirty="0">
              <a:solidFill>
                <a:srgbClr val="222222"/>
              </a:solidFill>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2700" y="3648176"/>
            <a:ext cx="2304325" cy="3073299"/>
          </a:xfrm>
          <a:prstGeom prst="rect">
            <a:avLst/>
          </a:prstGeom>
        </p:spPr>
      </p:pic>
      <p:sp>
        <p:nvSpPr>
          <p:cNvPr id="7" name="TextBox 6"/>
          <p:cNvSpPr txBox="1"/>
          <p:nvPr/>
        </p:nvSpPr>
        <p:spPr>
          <a:xfrm>
            <a:off x="4277812" y="4723160"/>
            <a:ext cx="3904888" cy="923330"/>
          </a:xfrm>
          <a:prstGeom prst="rect">
            <a:avLst/>
          </a:prstGeom>
          <a:noFill/>
        </p:spPr>
        <p:txBody>
          <a:bodyPr wrap="square" rtlCol="0">
            <a:spAutoFit/>
          </a:bodyPr>
          <a:lstStyle/>
          <a:p>
            <a:r>
              <a:rPr lang="en-US" dirty="0" smtClean="0"/>
              <a:t>Planting sorghum seeds on internship with Chris </a:t>
            </a:r>
            <a:r>
              <a:rPr lang="en-US" dirty="0" err="1" smtClean="0"/>
              <a:t>Topp</a:t>
            </a:r>
            <a:r>
              <a:rPr lang="en-US" dirty="0" smtClean="0"/>
              <a:t> ‘s lab at DDPSC, May 2018; where the pipeline truly begins!</a:t>
            </a:r>
            <a:endParaRPr lang="en-US" dirty="0"/>
          </a:p>
        </p:txBody>
      </p:sp>
    </p:spTree>
    <p:extLst>
      <p:ext uri="{BB962C8B-B14F-4D97-AF65-F5344CB8AC3E}">
        <p14:creationId xmlns:p14="http://schemas.microsoft.com/office/powerpoint/2010/main" val="3621446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2200" dirty="0" smtClean="0"/>
              <a:t>Dan Zeng, Erin Chambers, David </a:t>
            </a:r>
            <a:r>
              <a:rPr lang="en-US" sz="2200" dirty="0" err="1" smtClean="0"/>
              <a:t>Letscher</a:t>
            </a:r>
            <a:r>
              <a:rPr lang="en-US" sz="2200" dirty="0" smtClean="0"/>
              <a:t>, and Tao </a:t>
            </a:r>
            <a:r>
              <a:rPr lang="en-US" sz="2200" dirty="0" err="1" smtClean="0"/>
              <a:t>Ju</a:t>
            </a:r>
            <a:r>
              <a:rPr lang="en-US" sz="2200" dirty="0" smtClean="0"/>
              <a:t>. 2020. To cut or to fill: a global optimization approach to topological simplification. ACM Trans. Graph. 39, </a:t>
            </a:r>
            <a:r>
              <a:rPr lang="en-US" sz="2200" dirty="0"/>
              <a:t>6</a:t>
            </a:r>
            <a:r>
              <a:rPr lang="en-US" sz="2200" dirty="0" smtClean="0"/>
              <a:t> (2020), 201.</a:t>
            </a:r>
            <a:endParaRPr lang="en-US" sz="2200" dirty="0"/>
          </a:p>
          <a:p>
            <a:r>
              <a:rPr lang="en-US" sz="2200" dirty="0" err="1" smtClean="0"/>
              <a:t>Yajie</a:t>
            </a:r>
            <a:r>
              <a:rPr lang="en-US" sz="2200" dirty="0" smtClean="0"/>
              <a:t> Yan, David </a:t>
            </a:r>
            <a:r>
              <a:rPr lang="en-US" sz="2200" dirty="0" err="1" smtClean="0"/>
              <a:t>Letscher</a:t>
            </a:r>
            <a:r>
              <a:rPr lang="en-US" sz="2200" dirty="0" smtClean="0"/>
              <a:t>, and Tao </a:t>
            </a:r>
            <a:r>
              <a:rPr lang="en-US" sz="2200" dirty="0" err="1" smtClean="0"/>
              <a:t>Ju</a:t>
            </a:r>
            <a:r>
              <a:rPr lang="en-US" sz="2200" dirty="0" smtClean="0"/>
              <a:t>. 2018. </a:t>
            </a:r>
            <a:r>
              <a:rPr lang="en-US" sz="2200" dirty="0"/>
              <a:t>Voxel Cores: Efficient, robust, and provably good approximation of 3D medial </a:t>
            </a:r>
            <a:r>
              <a:rPr lang="en-US" sz="2200" dirty="0" smtClean="0"/>
              <a:t>axes. ACM Trans. Graph. 37, 4 (2018), 44.</a:t>
            </a:r>
          </a:p>
          <a:p>
            <a:r>
              <a:rPr lang="en-US" sz="2200" dirty="0" err="1" smtClean="0"/>
              <a:t>Yajie</a:t>
            </a:r>
            <a:r>
              <a:rPr lang="en-US" sz="2200" dirty="0" smtClean="0"/>
              <a:t> Yan, Kyle Sykes, Erin Chambers, David </a:t>
            </a:r>
            <a:r>
              <a:rPr lang="en-US" sz="2200" dirty="0" err="1" smtClean="0"/>
              <a:t>Letscher</a:t>
            </a:r>
            <a:r>
              <a:rPr lang="en-US" sz="2200" dirty="0" smtClean="0"/>
              <a:t>, and Tao </a:t>
            </a:r>
            <a:r>
              <a:rPr lang="en-US" sz="2200" dirty="0" err="1" smtClean="0"/>
              <a:t>Ju</a:t>
            </a:r>
            <a:r>
              <a:rPr lang="en-US" sz="2200" dirty="0" smtClean="0"/>
              <a:t>. 2016. </a:t>
            </a:r>
            <a:r>
              <a:rPr lang="en-US" sz="2200" dirty="0"/>
              <a:t>Erosion Thickness on Medial Axes of 3D </a:t>
            </a:r>
            <a:r>
              <a:rPr lang="en-US" sz="2200" dirty="0" smtClean="0"/>
              <a:t>Shapes. ACM Trans. Graph. 35, 4 (2016), 38.</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16</a:t>
            </a:fld>
            <a:endParaRPr lang="en-US"/>
          </a:p>
        </p:txBody>
      </p:sp>
    </p:spTree>
    <p:extLst>
      <p:ext uri="{BB962C8B-B14F-4D97-AF65-F5344CB8AC3E}">
        <p14:creationId xmlns:p14="http://schemas.microsoft.com/office/powerpoint/2010/main" val="2437881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Imaging</a:t>
            </a:r>
            <a:endParaRPr lang="en-US" dirty="0"/>
          </a:p>
        </p:txBody>
      </p:sp>
      <p:sp>
        <p:nvSpPr>
          <p:cNvPr id="5" name="Content Placeholder 4"/>
          <p:cNvSpPr>
            <a:spLocks noGrp="1"/>
          </p:cNvSpPr>
          <p:nvPr>
            <p:ph idx="1"/>
          </p:nvPr>
        </p:nvSpPr>
        <p:spPr>
          <a:xfrm>
            <a:off x="838200" y="1825625"/>
            <a:ext cx="11119338" cy="1058252"/>
          </a:xfrm>
        </p:spPr>
        <p:txBody>
          <a:bodyPr>
            <a:normAutofit/>
          </a:bodyPr>
          <a:lstStyle/>
          <a:p>
            <a:r>
              <a:rPr lang="en-US" sz="2200" dirty="0" smtClean="0"/>
              <a:t>3D imaging can now capture plant structures above and below the soil with high throughput and accuracy</a:t>
            </a:r>
            <a:endParaRPr lang="en-US" sz="2200" dirty="0"/>
          </a:p>
        </p:txBody>
      </p:sp>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0552" y="3188632"/>
            <a:ext cx="2478639" cy="246633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8562" y="2736676"/>
            <a:ext cx="1360602" cy="29182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8536" y="3185331"/>
            <a:ext cx="2208967" cy="2469374"/>
          </a:xfrm>
          <a:prstGeom prst="rect">
            <a:avLst/>
          </a:prstGeom>
        </p:spPr>
      </p:pic>
      <p:sp>
        <p:nvSpPr>
          <p:cNvPr id="10" name="TextBox 9"/>
          <p:cNvSpPr txBox="1"/>
          <p:nvPr/>
        </p:nvSpPr>
        <p:spPr>
          <a:xfrm>
            <a:off x="2644939" y="5783658"/>
            <a:ext cx="1609864" cy="369332"/>
          </a:xfrm>
          <a:prstGeom prst="rect">
            <a:avLst/>
          </a:prstGeom>
          <a:noFill/>
        </p:spPr>
        <p:txBody>
          <a:bodyPr wrap="none" rtlCol="0">
            <a:spAutoFit/>
          </a:bodyPr>
          <a:lstStyle/>
          <a:p>
            <a:r>
              <a:rPr lang="en-US" dirty="0" smtClean="0"/>
              <a:t>Sorghum Roots</a:t>
            </a:r>
            <a:endParaRPr lang="en-US" dirty="0"/>
          </a:p>
        </p:txBody>
      </p:sp>
      <p:sp>
        <p:nvSpPr>
          <p:cNvPr id="11" name="TextBox 10"/>
          <p:cNvSpPr txBox="1"/>
          <p:nvPr/>
        </p:nvSpPr>
        <p:spPr>
          <a:xfrm>
            <a:off x="5471817" y="5783658"/>
            <a:ext cx="1834092" cy="369332"/>
          </a:xfrm>
          <a:prstGeom prst="rect">
            <a:avLst/>
          </a:prstGeom>
          <a:noFill/>
        </p:spPr>
        <p:txBody>
          <a:bodyPr wrap="none" rtlCol="0">
            <a:spAutoFit/>
          </a:bodyPr>
          <a:lstStyle/>
          <a:p>
            <a:r>
              <a:rPr lang="en-US" dirty="0" smtClean="0"/>
              <a:t>Sorghum Panicles</a:t>
            </a:r>
            <a:endParaRPr lang="en-US" dirty="0"/>
          </a:p>
        </p:txBody>
      </p:sp>
      <p:sp>
        <p:nvSpPr>
          <p:cNvPr id="12" name="TextBox 11"/>
          <p:cNvSpPr txBox="1"/>
          <p:nvPr/>
        </p:nvSpPr>
        <p:spPr>
          <a:xfrm>
            <a:off x="8197457" y="5783658"/>
            <a:ext cx="1991123" cy="369332"/>
          </a:xfrm>
          <a:prstGeom prst="rect">
            <a:avLst/>
          </a:prstGeom>
          <a:noFill/>
        </p:spPr>
        <p:txBody>
          <a:bodyPr wrap="none" rtlCol="0">
            <a:spAutoFit/>
          </a:bodyPr>
          <a:lstStyle/>
          <a:p>
            <a:r>
              <a:rPr lang="en-US" dirty="0" smtClean="0"/>
              <a:t>Maize Root Crowns</a:t>
            </a:r>
            <a:endParaRPr lang="en-US" dirty="0"/>
          </a:p>
        </p:txBody>
      </p:sp>
      <p:sp>
        <p:nvSpPr>
          <p:cNvPr id="13" name="Content Placeholder 4"/>
          <p:cNvSpPr txBox="1">
            <a:spLocks/>
          </p:cNvSpPr>
          <p:nvPr/>
        </p:nvSpPr>
        <p:spPr>
          <a:xfrm>
            <a:off x="838200" y="2509837"/>
            <a:ext cx="11119338" cy="1058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X-ray CT:</a:t>
            </a:r>
            <a:endParaRPr lang="en-US" sz="2200" dirty="0"/>
          </a:p>
        </p:txBody>
      </p:sp>
      <p:sp>
        <p:nvSpPr>
          <p:cNvPr id="14" name="Content Placeholder 4"/>
          <p:cNvSpPr txBox="1">
            <a:spLocks/>
          </p:cNvSpPr>
          <p:nvPr/>
        </p:nvSpPr>
        <p:spPr>
          <a:xfrm>
            <a:off x="838200" y="6218887"/>
            <a:ext cx="10134600" cy="534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t>Other modalities: Optical, PET, MRI</a:t>
            </a:r>
            <a:endParaRPr lang="en-US" sz="2200" dirty="0"/>
          </a:p>
        </p:txBody>
      </p:sp>
      <p:sp>
        <p:nvSpPr>
          <p:cNvPr id="15" name="Slide Number Placeholder 14"/>
          <p:cNvSpPr>
            <a:spLocks noGrp="1"/>
          </p:cNvSpPr>
          <p:nvPr>
            <p:ph type="sldNum" sz="quarter" idx="12"/>
          </p:nvPr>
        </p:nvSpPr>
        <p:spPr/>
        <p:txBody>
          <a:bodyPr/>
          <a:lstStyle/>
          <a:p>
            <a:fld id="{5A3746C2-7828-4826-9E50-8742D648CEB1}" type="slidenum">
              <a:rPr lang="en-US" smtClean="0"/>
              <a:t>2</a:t>
            </a:fld>
            <a:endParaRPr lang="en-US"/>
          </a:p>
        </p:txBody>
      </p:sp>
    </p:spTree>
    <p:extLst>
      <p:ext uri="{BB962C8B-B14F-4D97-AF65-F5344CB8AC3E}">
        <p14:creationId xmlns:p14="http://schemas.microsoft.com/office/powerpoint/2010/main" val="74203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838200" y="1825626"/>
            <a:ext cx="10515600" cy="577606"/>
          </a:xfrm>
        </p:spPr>
        <p:txBody>
          <a:bodyPr/>
          <a:lstStyle/>
          <a:p>
            <a:r>
              <a:rPr lang="en-US" sz="2200" dirty="0" smtClean="0"/>
              <a:t>Obtain fine-grained architectural traits from the imaging for genetic studies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8519" y="3550491"/>
            <a:ext cx="2578593" cy="24938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100" y="3558075"/>
            <a:ext cx="2703155" cy="2493840"/>
          </a:xfrm>
          <a:prstGeom prst="rect">
            <a:avLst/>
          </a:prstGeom>
        </p:spPr>
      </p:pic>
      <p:sp>
        <p:nvSpPr>
          <p:cNvPr id="6" name="Right Arrow 5"/>
          <p:cNvSpPr/>
          <p:nvPr/>
        </p:nvSpPr>
        <p:spPr>
          <a:xfrm>
            <a:off x="5537577" y="4473917"/>
            <a:ext cx="881620" cy="3922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13207" y="6171684"/>
            <a:ext cx="1706942" cy="369332"/>
          </a:xfrm>
          <a:prstGeom prst="rect">
            <a:avLst/>
          </a:prstGeom>
          <a:noFill/>
        </p:spPr>
        <p:txBody>
          <a:bodyPr wrap="none" rtlCol="0">
            <a:spAutoFit/>
          </a:bodyPr>
          <a:lstStyle/>
          <a:p>
            <a:r>
              <a:rPr lang="en-US" dirty="0" smtClean="0"/>
              <a:t>Grayscale Image</a:t>
            </a:r>
            <a:endParaRPr lang="en-US" dirty="0"/>
          </a:p>
        </p:txBody>
      </p:sp>
      <p:sp>
        <p:nvSpPr>
          <p:cNvPr id="8" name="TextBox 7"/>
          <p:cNvSpPr txBox="1"/>
          <p:nvPr/>
        </p:nvSpPr>
        <p:spPr>
          <a:xfrm>
            <a:off x="7254842" y="6171684"/>
            <a:ext cx="1345946" cy="369332"/>
          </a:xfrm>
          <a:prstGeom prst="rect">
            <a:avLst/>
          </a:prstGeom>
          <a:noFill/>
        </p:spPr>
        <p:txBody>
          <a:bodyPr wrap="none" rtlCol="0">
            <a:spAutoFit/>
          </a:bodyPr>
          <a:lstStyle/>
          <a:p>
            <a:r>
              <a:rPr lang="en-US" dirty="0" smtClean="0"/>
              <a:t>Architecture</a:t>
            </a:r>
            <a:endParaRPr lang="en-US" dirty="0"/>
          </a:p>
        </p:txBody>
      </p:sp>
      <p:sp>
        <p:nvSpPr>
          <p:cNvPr id="9" name="Slide Number Placeholder 8"/>
          <p:cNvSpPr>
            <a:spLocks noGrp="1"/>
          </p:cNvSpPr>
          <p:nvPr>
            <p:ph type="sldNum" sz="quarter" idx="12"/>
          </p:nvPr>
        </p:nvSpPr>
        <p:spPr/>
        <p:txBody>
          <a:bodyPr/>
          <a:lstStyle/>
          <a:p>
            <a:fld id="{5A3746C2-7828-4826-9E50-8742D648CEB1}" type="slidenum">
              <a:rPr lang="en-US" smtClean="0"/>
              <a:t>3</a:t>
            </a:fld>
            <a:endParaRPr lang="en-US"/>
          </a:p>
        </p:txBody>
      </p:sp>
      <p:sp>
        <p:nvSpPr>
          <p:cNvPr id="10" name="TextBox 9"/>
          <p:cNvSpPr txBox="1"/>
          <p:nvPr/>
        </p:nvSpPr>
        <p:spPr>
          <a:xfrm>
            <a:off x="1466879" y="2260431"/>
            <a:ext cx="6460936" cy="646331"/>
          </a:xfrm>
          <a:prstGeom prst="rect">
            <a:avLst/>
          </a:prstGeom>
          <a:noFill/>
        </p:spPr>
        <p:txBody>
          <a:bodyPr wrap="none" rtlCol="0">
            <a:spAutoFit/>
          </a:bodyPr>
          <a:lstStyle/>
          <a:p>
            <a:pPr marL="285750" indent="-285750">
              <a:buFont typeface="Arial" panose="020B0604020202020204" pitchFamily="34" charset="0"/>
              <a:buChar char="•"/>
            </a:pPr>
            <a:r>
              <a:rPr lang="en-US" dirty="0"/>
              <a:t>Geometric Traits (e.g. branch lengths, angles, and branch count)</a:t>
            </a:r>
          </a:p>
          <a:p>
            <a:endParaRPr lang="en-US" dirty="0"/>
          </a:p>
        </p:txBody>
      </p:sp>
      <p:sp>
        <p:nvSpPr>
          <p:cNvPr id="11" name="TextBox 10"/>
          <p:cNvSpPr txBox="1"/>
          <p:nvPr/>
        </p:nvSpPr>
        <p:spPr>
          <a:xfrm>
            <a:off x="1464186" y="2583596"/>
            <a:ext cx="4955011" cy="646331"/>
          </a:xfrm>
          <a:prstGeom prst="rect">
            <a:avLst/>
          </a:prstGeom>
          <a:noFill/>
        </p:spPr>
        <p:txBody>
          <a:bodyPr wrap="none" rtlCol="0">
            <a:spAutoFit/>
          </a:bodyPr>
          <a:lstStyle/>
          <a:p>
            <a:pPr marL="285750" indent="-285750">
              <a:buFont typeface="Arial" panose="020B0604020202020204" pitchFamily="34" charset="0"/>
              <a:buChar char="•"/>
            </a:pPr>
            <a:r>
              <a:rPr lang="en-US" dirty="0"/>
              <a:t>Hierarchy (e.g. stem, primary root, lateral roots)</a:t>
            </a:r>
          </a:p>
          <a:p>
            <a:endParaRPr lang="en-US" dirty="0"/>
          </a:p>
        </p:txBody>
      </p:sp>
      <p:sp>
        <p:nvSpPr>
          <p:cNvPr id="12" name="TextBox 11"/>
          <p:cNvSpPr txBox="1"/>
          <p:nvPr/>
        </p:nvSpPr>
        <p:spPr>
          <a:xfrm>
            <a:off x="1464186" y="2934678"/>
            <a:ext cx="4693144"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Needs to have high accuracy and throughput</a:t>
            </a:r>
            <a:endParaRPr lang="en-US" dirty="0"/>
          </a:p>
          <a:p>
            <a:endParaRPr lang="en-US" dirty="0"/>
          </a:p>
        </p:txBody>
      </p:sp>
    </p:spTree>
    <p:extLst>
      <p:ext uri="{BB962C8B-B14F-4D97-AF65-F5344CB8AC3E}">
        <p14:creationId xmlns:p14="http://schemas.microsoft.com/office/powerpoint/2010/main" val="378777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7990" y="2502999"/>
            <a:ext cx="1526012" cy="3150092"/>
          </a:xfrm>
          <a:prstGeom prst="rect">
            <a:avLst/>
          </a:prstGeom>
        </p:spPr>
      </p:pic>
      <p:sp>
        <p:nvSpPr>
          <p:cNvPr id="6" name="TextBox 5"/>
          <p:cNvSpPr txBox="1"/>
          <p:nvPr/>
        </p:nvSpPr>
        <p:spPr>
          <a:xfrm>
            <a:off x="1778021" y="5788028"/>
            <a:ext cx="1825949" cy="369332"/>
          </a:xfrm>
          <a:prstGeom prst="rect">
            <a:avLst/>
          </a:prstGeom>
          <a:noFill/>
        </p:spPr>
        <p:txBody>
          <a:bodyPr wrap="none" rtlCol="0">
            <a:spAutoFit/>
          </a:bodyPr>
          <a:lstStyle/>
          <a:p>
            <a:r>
              <a:rPr lang="en-US" dirty="0" smtClean="0"/>
              <a:t>Merged branches</a:t>
            </a: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7721"/>
          <a:stretch/>
        </p:blipFill>
        <p:spPr>
          <a:xfrm>
            <a:off x="5274952" y="2475855"/>
            <a:ext cx="1072505" cy="3177235"/>
          </a:xfrm>
          <a:prstGeom prst="rect">
            <a:avLst/>
          </a:prstGeom>
        </p:spPr>
      </p:pic>
      <p:sp>
        <p:nvSpPr>
          <p:cNvPr id="8" name="Content Placeholder 2"/>
          <p:cNvSpPr>
            <a:spLocks noGrp="1"/>
          </p:cNvSpPr>
          <p:nvPr>
            <p:ph idx="1"/>
          </p:nvPr>
        </p:nvSpPr>
        <p:spPr>
          <a:xfrm>
            <a:off x="838200" y="1825625"/>
            <a:ext cx="10515600" cy="542437"/>
          </a:xfrm>
        </p:spPr>
        <p:txBody>
          <a:bodyPr>
            <a:normAutofit/>
          </a:bodyPr>
          <a:lstStyle/>
          <a:p>
            <a:r>
              <a:rPr lang="en-US" sz="2200" dirty="0" smtClean="0"/>
              <a:t>Topological and geometrical issues hinder an accurate representation of the architecture</a:t>
            </a:r>
          </a:p>
        </p:txBody>
      </p:sp>
      <p:sp>
        <p:nvSpPr>
          <p:cNvPr id="9" name="TextBox 8"/>
          <p:cNvSpPr txBox="1"/>
          <p:nvPr/>
        </p:nvSpPr>
        <p:spPr>
          <a:xfrm>
            <a:off x="5007299" y="5788028"/>
            <a:ext cx="1607812" cy="369332"/>
          </a:xfrm>
          <a:prstGeom prst="rect">
            <a:avLst/>
          </a:prstGeom>
          <a:noFill/>
        </p:spPr>
        <p:txBody>
          <a:bodyPr wrap="none" rtlCol="0">
            <a:spAutoFit/>
          </a:bodyPr>
          <a:lstStyle/>
          <a:p>
            <a:r>
              <a:rPr lang="en-US" dirty="0" smtClean="0"/>
              <a:t>Disconnections</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8440" y="2502999"/>
            <a:ext cx="2428619" cy="3150092"/>
          </a:xfrm>
          <a:prstGeom prst="rect">
            <a:avLst/>
          </a:prstGeom>
        </p:spPr>
      </p:pic>
      <p:sp>
        <p:nvSpPr>
          <p:cNvPr id="11" name="TextBox 10"/>
          <p:cNvSpPr txBox="1"/>
          <p:nvPr/>
        </p:nvSpPr>
        <p:spPr>
          <a:xfrm>
            <a:off x="8503382" y="5788028"/>
            <a:ext cx="1458733" cy="369332"/>
          </a:xfrm>
          <a:prstGeom prst="rect">
            <a:avLst/>
          </a:prstGeom>
          <a:noFill/>
        </p:spPr>
        <p:txBody>
          <a:bodyPr wrap="none" rtlCol="0">
            <a:spAutoFit/>
          </a:bodyPr>
          <a:lstStyle/>
          <a:p>
            <a:r>
              <a:rPr lang="en-US" dirty="0" smtClean="0"/>
              <a:t>Internal voids</a:t>
            </a:r>
            <a:endParaRPr lang="en-US" dirty="0"/>
          </a:p>
        </p:txBody>
      </p:sp>
      <p:sp>
        <p:nvSpPr>
          <p:cNvPr id="12" name="Slide Number Placeholder 11"/>
          <p:cNvSpPr>
            <a:spLocks noGrp="1"/>
          </p:cNvSpPr>
          <p:nvPr>
            <p:ph type="sldNum" sz="quarter" idx="12"/>
          </p:nvPr>
        </p:nvSpPr>
        <p:spPr/>
        <p:txBody>
          <a:bodyPr/>
          <a:lstStyle/>
          <a:p>
            <a:fld id="{5A3746C2-7828-4826-9E50-8742D648CEB1}" type="slidenum">
              <a:rPr lang="en-US" smtClean="0"/>
              <a:t>4</a:t>
            </a:fld>
            <a:endParaRPr lang="en-US"/>
          </a:p>
        </p:txBody>
      </p:sp>
    </p:spTree>
    <p:extLst>
      <p:ext uri="{BB962C8B-B14F-4D97-AF65-F5344CB8AC3E}">
        <p14:creationId xmlns:p14="http://schemas.microsoft.com/office/powerpoint/2010/main" val="335840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 TopoRoot 1.0</a:t>
            </a:r>
            <a:endParaRPr lang="en-US" dirty="0"/>
          </a:p>
        </p:txBody>
      </p:sp>
      <p:sp>
        <p:nvSpPr>
          <p:cNvPr id="3" name="Content Placeholder 2"/>
          <p:cNvSpPr>
            <a:spLocks noGrp="1"/>
          </p:cNvSpPr>
          <p:nvPr>
            <p:ph idx="1"/>
          </p:nvPr>
        </p:nvSpPr>
        <p:spPr>
          <a:xfrm>
            <a:off x="838200" y="1825625"/>
            <a:ext cx="10515600" cy="987913"/>
          </a:xfrm>
        </p:spPr>
        <p:txBody>
          <a:bodyPr>
            <a:normAutofit/>
          </a:bodyPr>
          <a:lstStyle/>
          <a:p>
            <a:r>
              <a:rPr lang="en-US" sz="2200" dirty="0" smtClean="0"/>
              <a:t>An automatic</a:t>
            </a:r>
            <a:r>
              <a:rPr lang="en-US" sz="2200" b="1" dirty="0" smtClean="0"/>
              <a:t> </a:t>
            </a:r>
            <a:r>
              <a:rPr lang="en-US" sz="2200" dirty="0" smtClean="0"/>
              <a:t>pipeline of geometric algorithms for computing architectural traits from 3D grayscale images</a:t>
            </a:r>
            <a:endParaRPr lang="en-US" sz="22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8597" y="3094892"/>
            <a:ext cx="2096007" cy="221566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42" y="3094892"/>
            <a:ext cx="2401628" cy="2215661"/>
          </a:xfrm>
          <a:prstGeom prst="rect">
            <a:avLst/>
          </a:prstGeom>
        </p:spPr>
      </p:pic>
      <p:sp>
        <p:nvSpPr>
          <p:cNvPr id="8" name="Right Arrow 7"/>
          <p:cNvSpPr/>
          <p:nvPr/>
        </p:nvSpPr>
        <p:spPr>
          <a:xfrm>
            <a:off x="4484539"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9" name="TextBox 8"/>
          <p:cNvSpPr txBox="1"/>
          <p:nvPr/>
        </p:nvSpPr>
        <p:spPr>
          <a:xfrm>
            <a:off x="403492" y="5572443"/>
            <a:ext cx="2019527" cy="369332"/>
          </a:xfrm>
          <a:prstGeom prst="rect">
            <a:avLst/>
          </a:prstGeom>
          <a:noFill/>
        </p:spPr>
        <p:txBody>
          <a:bodyPr wrap="none" rtlCol="0">
            <a:spAutoFit/>
          </a:bodyPr>
          <a:lstStyle/>
          <a:p>
            <a:r>
              <a:rPr lang="en-US" dirty="0" smtClean="0"/>
              <a:t>3D Grayscale Image</a:t>
            </a:r>
            <a:endParaRPr lang="en-US" dirty="0"/>
          </a:p>
        </p:txBody>
      </p:sp>
      <p:sp>
        <p:nvSpPr>
          <p:cNvPr id="10" name="TextBox 9"/>
          <p:cNvSpPr txBox="1"/>
          <p:nvPr/>
        </p:nvSpPr>
        <p:spPr>
          <a:xfrm>
            <a:off x="9783627" y="5542720"/>
            <a:ext cx="1345946" cy="369332"/>
          </a:xfrm>
          <a:prstGeom prst="rect">
            <a:avLst/>
          </a:prstGeom>
          <a:noFill/>
        </p:spPr>
        <p:txBody>
          <a:bodyPr wrap="none" rtlCol="0">
            <a:spAutoFit/>
          </a:bodyPr>
          <a:lstStyle/>
          <a:p>
            <a:r>
              <a:rPr lang="en-US" dirty="0" smtClean="0"/>
              <a:t>Architecture</a:t>
            </a:r>
            <a:endParaRPr lang="en-US"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2391" y="3094892"/>
            <a:ext cx="1073342" cy="221566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9638" y="3095077"/>
            <a:ext cx="1054506" cy="2206249"/>
          </a:xfrm>
          <a:prstGeom prst="rect">
            <a:avLst/>
          </a:prstGeom>
        </p:spPr>
      </p:pic>
      <p:sp>
        <p:nvSpPr>
          <p:cNvPr id="15" name="Right Arrow 14"/>
          <p:cNvSpPr/>
          <p:nvPr/>
        </p:nvSpPr>
        <p:spPr>
          <a:xfrm>
            <a:off x="2781408" y="4032738"/>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735571" y="5542720"/>
            <a:ext cx="1848776" cy="369332"/>
          </a:xfrm>
          <a:prstGeom prst="rect">
            <a:avLst/>
          </a:prstGeom>
          <a:noFill/>
        </p:spPr>
        <p:txBody>
          <a:bodyPr wrap="none" rtlCol="0">
            <a:spAutoFit/>
          </a:bodyPr>
          <a:lstStyle/>
          <a:p>
            <a:r>
              <a:rPr lang="en-US" dirty="0" smtClean="0"/>
              <a:t>Topological repair</a:t>
            </a:r>
            <a:endParaRPr lang="en-US" dirty="0"/>
          </a:p>
        </p:txBody>
      </p:sp>
      <p:sp>
        <p:nvSpPr>
          <p:cNvPr id="17" name="Right Arrow 16"/>
          <p:cNvSpPr/>
          <p:nvPr/>
        </p:nvSpPr>
        <p:spPr>
          <a:xfrm>
            <a:off x="8956779" y="4032738"/>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5810" y="3094893"/>
            <a:ext cx="2092796" cy="2215661"/>
          </a:xfrm>
          <a:prstGeom prst="rect">
            <a:avLst/>
          </a:prstGeom>
        </p:spPr>
      </p:pic>
      <p:sp>
        <p:nvSpPr>
          <p:cNvPr id="20" name="TextBox 19"/>
          <p:cNvSpPr txBox="1"/>
          <p:nvPr/>
        </p:nvSpPr>
        <p:spPr>
          <a:xfrm>
            <a:off x="7036955" y="5542720"/>
            <a:ext cx="1610505" cy="369332"/>
          </a:xfrm>
          <a:prstGeom prst="rect">
            <a:avLst/>
          </a:prstGeom>
          <a:noFill/>
        </p:spPr>
        <p:txBody>
          <a:bodyPr wrap="none" rtlCol="0">
            <a:spAutoFit/>
          </a:bodyPr>
          <a:lstStyle/>
          <a:p>
            <a:r>
              <a:rPr lang="en-US" dirty="0" smtClean="0"/>
              <a:t>Skeletonization</a:t>
            </a:r>
          </a:p>
        </p:txBody>
      </p:sp>
      <p:sp>
        <p:nvSpPr>
          <p:cNvPr id="21" name="Right Arrow 20"/>
          <p:cNvSpPr/>
          <p:nvPr/>
        </p:nvSpPr>
        <p:spPr>
          <a:xfrm>
            <a:off x="6183057" y="4046146"/>
            <a:ext cx="383645" cy="214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21"/>
          <p:cNvSpPr>
            <a:spLocks noGrp="1"/>
          </p:cNvSpPr>
          <p:nvPr>
            <p:ph type="sldNum" sz="quarter" idx="12"/>
          </p:nvPr>
        </p:nvSpPr>
        <p:spPr/>
        <p:txBody>
          <a:bodyPr/>
          <a:lstStyle/>
          <a:p>
            <a:fld id="{5A3746C2-7828-4826-9E50-8742D648CEB1}" type="slidenum">
              <a:rPr lang="en-US" smtClean="0"/>
              <a:t>5</a:t>
            </a:fld>
            <a:endParaRPr lang="en-US"/>
          </a:p>
        </p:txBody>
      </p:sp>
      <p:sp>
        <p:nvSpPr>
          <p:cNvPr id="23" name="Rectangle 22"/>
          <p:cNvSpPr/>
          <p:nvPr/>
        </p:nvSpPr>
        <p:spPr>
          <a:xfrm>
            <a:off x="3233226" y="2990850"/>
            <a:ext cx="2881658" cy="2419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74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5" grpId="0" animBg="1"/>
      <p:bldP spid="16" grpId="0"/>
      <p:bldP spid="17" grpId="0" animBg="1"/>
      <p:bldP spid="20" grpId="0"/>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repair</a:t>
            </a:r>
            <a:endParaRPr lang="en-US" dirty="0"/>
          </a:p>
        </p:txBody>
      </p:sp>
      <p:sp>
        <p:nvSpPr>
          <p:cNvPr id="3" name="Content Placeholder 2"/>
          <p:cNvSpPr>
            <a:spLocks noGrp="1"/>
          </p:cNvSpPr>
          <p:nvPr>
            <p:ph idx="1"/>
          </p:nvPr>
        </p:nvSpPr>
        <p:spPr>
          <a:xfrm>
            <a:off x="838200" y="1825625"/>
            <a:ext cx="12080631" cy="1198930"/>
          </a:xfrm>
        </p:spPr>
        <p:txBody>
          <a:bodyPr/>
          <a:lstStyle/>
          <a:p>
            <a:r>
              <a:rPr lang="en-US" sz="2200" dirty="0" smtClean="0"/>
              <a:t>Excessive topological features are removed with minimal geometric change [Zeng et al. 2020]</a:t>
            </a:r>
          </a:p>
          <a:p>
            <a:endParaRPr lang="en-US" sz="2200" dirty="0" smtClean="0"/>
          </a:p>
          <a:p>
            <a:pPr marL="457200" lvl="1"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0138" y="2804704"/>
            <a:ext cx="1490778" cy="307736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7721" b="9510"/>
          <a:stretch/>
        </p:blipFill>
        <p:spPr>
          <a:xfrm>
            <a:off x="7277559" y="2804701"/>
            <a:ext cx="1195753" cy="307627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4518" y="2804701"/>
            <a:ext cx="1470867" cy="307736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7675" b="9851"/>
          <a:stretch/>
        </p:blipFill>
        <p:spPr>
          <a:xfrm>
            <a:off x="8969647" y="2804701"/>
            <a:ext cx="1191118" cy="3076278"/>
          </a:xfrm>
          <a:prstGeom prst="rect">
            <a:avLst/>
          </a:prstGeom>
        </p:spPr>
      </p:pic>
      <p:sp>
        <p:nvSpPr>
          <p:cNvPr id="8" name="TextBox 7"/>
          <p:cNvSpPr txBox="1"/>
          <p:nvPr/>
        </p:nvSpPr>
        <p:spPr>
          <a:xfrm>
            <a:off x="2759681" y="5962871"/>
            <a:ext cx="1545808" cy="369332"/>
          </a:xfrm>
          <a:prstGeom prst="rect">
            <a:avLst/>
          </a:prstGeom>
          <a:noFill/>
        </p:spPr>
        <p:txBody>
          <a:bodyPr wrap="none" rtlCol="0">
            <a:spAutoFit/>
          </a:bodyPr>
          <a:lstStyle/>
          <a:p>
            <a:r>
              <a:rPr lang="en-US" dirty="0" smtClean="0"/>
              <a:t>Cutting a cycle</a:t>
            </a:r>
            <a:endParaRPr lang="en-US" dirty="0"/>
          </a:p>
        </p:txBody>
      </p:sp>
      <p:sp>
        <p:nvSpPr>
          <p:cNvPr id="9" name="TextBox 8"/>
          <p:cNvSpPr txBox="1"/>
          <p:nvPr/>
        </p:nvSpPr>
        <p:spPr>
          <a:xfrm>
            <a:off x="7277559" y="5987018"/>
            <a:ext cx="3008965" cy="369332"/>
          </a:xfrm>
          <a:prstGeom prst="rect">
            <a:avLst/>
          </a:prstGeom>
          <a:noFill/>
        </p:spPr>
        <p:txBody>
          <a:bodyPr wrap="none" rtlCol="0">
            <a:spAutoFit/>
          </a:bodyPr>
          <a:lstStyle/>
          <a:p>
            <a:r>
              <a:rPr lang="en-US" dirty="0" smtClean="0"/>
              <a:t>Filling to connect components</a:t>
            </a:r>
            <a:endParaRPr lang="en-US" dirty="0"/>
          </a:p>
        </p:txBody>
      </p:sp>
      <p:sp>
        <p:nvSpPr>
          <p:cNvPr id="10" name="Slide Number Placeholder 9"/>
          <p:cNvSpPr>
            <a:spLocks noGrp="1"/>
          </p:cNvSpPr>
          <p:nvPr>
            <p:ph type="sldNum" sz="quarter" idx="12"/>
          </p:nvPr>
        </p:nvSpPr>
        <p:spPr/>
        <p:txBody>
          <a:bodyPr/>
          <a:lstStyle/>
          <a:p>
            <a:fld id="{5A3746C2-7828-4826-9E50-8742D648CEB1}" type="slidenum">
              <a:rPr lang="en-US" smtClean="0"/>
              <a:t>6</a:t>
            </a:fld>
            <a:endParaRPr lang="en-US"/>
          </a:p>
        </p:txBody>
      </p:sp>
      <p:sp>
        <p:nvSpPr>
          <p:cNvPr id="11" name="Right Arrow 10"/>
          <p:cNvSpPr/>
          <p:nvPr/>
        </p:nvSpPr>
        <p:spPr>
          <a:xfrm>
            <a:off x="3370754"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2" name="Right Arrow 11"/>
          <p:cNvSpPr/>
          <p:nvPr/>
        </p:nvSpPr>
        <p:spPr>
          <a:xfrm>
            <a:off x="8519516" y="4034780"/>
            <a:ext cx="403926" cy="22636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TextBox 12"/>
          <p:cNvSpPr txBox="1"/>
          <p:nvPr/>
        </p:nvSpPr>
        <p:spPr>
          <a:xfrm>
            <a:off x="1533436" y="2242457"/>
            <a:ext cx="9125127" cy="646331"/>
          </a:xfrm>
          <a:prstGeom prst="rect">
            <a:avLst/>
          </a:prstGeom>
          <a:noFill/>
        </p:spPr>
        <p:txBody>
          <a:bodyPr wrap="none" rtlCol="0">
            <a:spAutoFit/>
          </a:bodyPr>
          <a:lstStyle/>
          <a:p>
            <a:r>
              <a:rPr lang="en-US" dirty="0"/>
              <a:t>Some features are cut away, others are filled in depending on which results in a smaller change </a:t>
            </a:r>
          </a:p>
          <a:p>
            <a:endParaRPr lang="en-US" dirty="0"/>
          </a:p>
        </p:txBody>
      </p:sp>
    </p:spTree>
    <p:extLst>
      <p:ext uri="{BB962C8B-B14F-4D97-AF65-F5344CB8AC3E}">
        <p14:creationId xmlns:p14="http://schemas.microsoft.com/office/powerpoint/2010/main" val="12384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Topological repair</a:t>
            </a:r>
            <a:endParaRPr lang="en-US" dirty="0"/>
          </a:p>
        </p:txBody>
      </p:sp>
      <p:sp>
        <p:nvSpPr>
          <p:cNvPr id="3" name="Content Placeholder 2"/>
          <p:cNvSpPr>
            <a:spLocks noGrp="1"/>
          </p:cNvSpPr>
          <p:nvPr>
            <p:ph idx="1"/>
          </p:nvPr>
        </p:nvSpPr>
        <p:spPr>
          <a:xfrm>
            <a:off x="838200" y="1825624"/>
            <a:ext cx="11072446" cy="4246929"/>
          </a:xfrm>
        </p:spPr>
        <p:txBody>
          <a:bodyPr/>
          <a:lstStyle/>
          <a:p>
            <a:r>
              <a:rPr lang="en-US" sz="2200" dirty="0" smtClean="0"/>
              <a:t>Remaining voids are filled in automatically using </a:t>
            </a:r>
            <a:r>
              <a:rPr lang="en-US" sz="2200" dirty="0" err="1" smtClean="0"/>
              <a:t>ImageJ’s</a:t>
            </a:r>
            <a:r>
              <a:rPr lang="en-US" sz="2200" dirty="0" smtClean="0"/>
              <a:t> built-in hole filling tool</a:t>
            </a:r>
          </a:p>
          <a:p>
            <a:pPr marL="457200" lvl="1" indent="0">
              <a:buNone/>
            </a:pPr>
            <a:endParaRPr lang="en-US" dirty="0"/>
          </a:p>
        </p:txBody>
      </p:sp>
      <p:sp>
        <p:nvSpPr>
          <p:cNvPr id="10" name="Slide Number Placeholder 9"/>
          <p:cNvSpPr>
            <a:spLocks noGrp="1"/>
          </p:cNvSpPr>
          <p:nvPr>
            <p:ph type="sldNum" sz="quarter" idx="12"/>
          </p:nvPr>
        </p:nvSpPr>
        <p:spPr/>
        <p:txBody>
          <a:bodyPr/>
          <a:lstStyle/>
          <a:p>
            <a:fld id="{5A3746C2-7828-4826-9E50-8742D648CEB1}" type="slidenum">
              <a:rPr lang="en-US" smtClean="0"/>
              <a:t>7</a:t>
            </a:fld>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5282" y="2565097"/>
            <a:ext cx="3290374" cy="3209975"/>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5385" y="2565097"/>
            <a:ext cx="3413973" cy="3209975"/>
          </a:xfrm>
          <a:prstGeom prst="rect">
            <a:avLst/>
          </a:prstGeom>
        </p:spPr>
      </p:pic>
      <p:sp>
        <p:nvSpPr>
          <p:cNvPr id="15" name="TextBox 14"/>
          <p:cNvSpPr txBox="1"/>
          <p:nvPr/>
        </p:nvSpPr>
        <p:spPr>
          <a:xfrm>
            <a:off x="3581037" y="5987018"/>
            <a:ext cx="2482667" cy="369332"/>
          </a:xfrm>
          <a:prstGeom prst="rect">
            <a:avLst/>
          </a:prstGeom>
          <a:noFill/>
        </p:spPr>
        <p:txBody>
          <a:bodyPr wrap="none" rtlCol="0">
            <a:spAutoFit/>
          </a:bodyPr>
          <a:lstStyle/>
          <a:p>
            <a:r>
              <a:rPr lang="en-US" dirty="0" smtClean="0"/>
              <a:t>Voids prior to hole filling</a:t>
            </a:r>
            <a:endParaRPr lang="en-US" dirty="0"/>
          </a:p>
        </p:txBody>
      </p:sp>
      <p:sp>
        <p:nvSpPr>
          <p:cNvPr id="16" name="TextBox 15"/>
          <p:cNvSpPr txBox="1"/>
          <p:nvPr/>
        </p:nvSpPr>
        <p:spPr>
          <a:xfrm>
            <a:off x="7583991" y="5987018"/>
            <a:ext cx="2714589" cy="369332"/>
          </a:xfrm>
          <a:prstGeom prst="rect">
            <a:avLst/>
          </a:prstGeom>
          <a:noFill/>
        </p:spPr>
        <p:txBody>
          <a:bodyPr wrap="none" rtlCol="0">
            <a:spAutoFit/>
          </a:bodyPr>
          <a:lstStyle/>
          <a:p>
            <a:r>
              <a:rPr lang="en-US" dirty="0" smtClean="0"/>
              <a:t>Stem and roots are filled in</a:t>
            </a:r>
            <a:endParaRPr lang="en-US" dirty="0"/>
          </a:p>
        </p:txBody>
      </p:sp>
      <p:sp>
        <p:nvSpPr>
          <p:cNvPr id="17" name="TextBox 16"/>
          <p:cNvSpPr txBox="1"/>
          <p:nvPr/>
        </p:nvSpPr>
        <p:spPr>
          <a:xfrm>
            <a:off x="838200" y="2482334"/>
            <a:ext cx="2148280" cy="369332"/>
          </a:xfrm>
          <a:prstGeom prst="rect">
            <a:avLst/>
          </a:prstGeom>
          <a:noFill/>
        </p:spPr>
        <p:txBody>
          <a:bodyPr wrap="none" rtlCol="0">
            <a:spAutoFit/>
          </a:bodyPr>
          <a:lstStyle/>
          <a:p>
            <a:r>
              <a:rPr lang="en-US" dirty="0" smtClean="0"/>
              <a:t>Cross-sectional view:</a:t>
            </a:r>
            <a:endParaRPr lang="en-US" dirty="0"/>
          </a:p>
        </p:txBody>
      </p:sp>
    </p:spTree>
    <p:extLst>
      <p:ext uri="{BB962C8B-B14F-4D97-AF65-F5344CB8AC3E}">
        <p14:creationId xmlns:p14="http://schemas.microsoft.com/office/powerpoint/2010/main" val="705584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Skeletonization</a:t>
            </a:r>
            <a:endParaRPr lang="en-US" dirty="0"/>
          </a:p>
        </p:txBody>
      </p:sp>
      <p:sp>
        <p:nvSpPr>
          <p:cNvPr id="3" name="Content Placeholder 2"/>
          <p:cNvSpPr>
            <a:spLocks noGrp="1"/>
          </p:cNvSpPr>
          <p:nvPr>
            <p:ph idx="1"/>
          </p:nvPr>
        </p:nvSpPr>
        <p:spPr>
          <a:xfrm>
            <a:off x="838200" y="1825625"/>
            <a:ext cx="9548446" cy="4351338"/>
          </a:xfrm>
        </p:spPr>
        <p:txBody>
          <a:bodyPr/>
          <a:lstStyle/>
          <a:p>
            <a:r>
              <a:rPr lang="en-US" sz="2200" dirty="0" smtClean="0"/>
              <a:t>The shape is thinned to curves known as its medial axis [Yan et al. 2016, 2018]</a:t>
            </a:r>
          </a:p>
          <a:p>
            <a:pPr lvl="1"/>
            <a:r>
              <a:rPr lang="en-US" sz="1800" dirty="0" smtClean="0"/>
              <a:t>Nodes and edges make it easier to compute architecture</a:t>
            </a:r>
          </a:p>
          <a:p>
            <a:pPr lvl="1"/>
            <a:r>
              <a:rPr lang="en-US" sz="1800" dirty="0" smtClean="0"/>
              <a:t>Geometry is encoded (thickness, width)</a:t>
            </a:r>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8</a:t>
            </a:fld>
            <a:endParaRPr lang="en-US"/>
          </a:p>
        </p:txBody>
      </p:sp>
      <p:pic>
        <p:nvPicPr>
          <p:cNvPr id="7" name="blobby2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5561" y="3265809"/>
            <a:ext cx="4931229" cy="2553966"/>
          </a:xfrm>
          <a:prstGeom prst="rect">
            <a:avLst/>
          </a:prstGeom>
        </p:spPr>
      </p:pic>
      <p:sp>
        <p:nvSpPr>
          <p:cNvPr id="5" name="TextBox 4"/>
          <p:cNvSpPr txBox="1"/>
          <p:nvPr/>
        </p:nvSpPr>
        <p:spPr>
          <a:xfrm>
            <a:off x="3990605" y="5987018"/>
            <a:ext cx="3461140" cy="369332"/>
          </a:xfrm>
          <a:prstGeom prst="rect">
            <a:avLst/>
          </a:prstGeom>
          <a:noFill/>
        </p:spPr>
        <p:txBody>
          <a:bodyPr wrap="none" rtlCol="0">
            <a:spAutoFit/>
          </a:bodyPr>
          <a:lstStyle/>
          <a:p>
            <a:r>
              <a:rPr lang="en-US" dirty="0" smtClean="0"/>
              <a:t>Thinning from shape to medial axis</a:t>
            </a:r>
            <a:endParaRPr lang="en-US" dirty="0"/>
          </a:p>
        </p:txBody>
      </p:sp>
    </p:spTree>
    <p:extLst>
      <p:ext uri="{BB962C8B-B14F-4D97-AF65-F5344CB8AC3E}">
        <p14:creationId xmlns:p14="http://schemas.microsoft.com/office/powerpoint/2010/main" val="15802732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architecture</a:t>
            </a:r>
            <a:endParaRPr lang="en-US" dirty="0"/>
          </a:p>
        </p:txBody>
      </p:sp>
      <p:sp>
        <p:nvSpPr>
          <p:cNvPr id="3" name="Content Placeholder 2"/>
          <p:cNvSpPr>
            <a:spLocks noGrp="1"/>
          </p:cNvSpPr>
          <p:nvPr>
            <p:ph idx="1"/>
          </p:nvPr>
        </p:nvSpPr>
        <p:spPr>
          <a:xfrm>
            <a:off x="838200" y="1825625"/>
            <a:ext cx="10515600" cy="401760"/>
          </a:xfrm>
        </p:spPr>
        <p:txBody>
          <a:bodyPr/>
          <a:lstStyle/>
          <a:p>
            <a:pPr marL="0" indent="0">
              <a:buNone/>
            </a:pPr>
            <a:r>
              <a:rPr lang="en-US" sz="2200" dirty="0" smtClean="0"/>
              <a:t>1. Stem detection algorithm: identify thick portions of the skeleton </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A3746C2-7828-4826-9E50-8742D648CEB1}" type="slidenum">
              <a:rPr lang="en-US" smtClean="0"/>
              <a:t>9</a:t>
            </a:fld>
            <a:endParaRPr lang="en-US"/>
          </a:p>
        </p:txBody>
      </p:sp>
      <p:sp>
        <p:nvSpPr>
          <p:cNvPr id="6" name="Content Placeholder 2"/>
          <p:cNvSpPr txBox="1">
            <a:spLocks/>
          </p:cNvSpPr>
          <p:nvPr/>
        </p:nvSpPr>
        <p:spPr>
          <a:xfrm>
            <a:off x="1354016" y="2227385"/>
            <a:ext cx="10515600" cy="401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t>Works with single tiller and multiple tiller examples</a:t>
            </a:r>
          </a:p>
          <a:p>
            <a:endParaRPr lang="en-US" sz="20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1050" y="4825817"/>
            <a:ext cx="1319103" cy="171690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694" y="2912330"/>
            <a:ext cx="3278007" cy="1500555"/>
          </a:xfrm>
          <a:prstGeom prst="rect">
            <a:avLst/>
          </a:prstGeom>
          <a:ln w="38100">
            <a:solidFill>
              <a:schemeClr val="tx1"/>
            </a:solidFill>
          </a:ln>
        </p:spPr>
      </p:pic>
      <p:sp>
        <p:nvSpPr>
          <p:cNvPr id="11" name="Rectangle 10"/>
          <p:cNvSpPr/>
          <p:nvPr/>
        </p:nvSpPr>
        <p:spPr>
          <a:xfrm>
            <a:off x="8753746" y="4769739"/>
            <a:ext cx="791308" cy="3649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13" name="Straight Connector 12"/>
          <p:cNvCxnSpPr/>
          <p:nvPr/>
        </p:nvCxnSpPr>
        <p:spPr>
          <a:xfrm>
            <a:off x="6343020" y="4424057"/>
            <a:ext cx="2410725" cy="706857"/>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9545054" y="4412884"/>
            <a:ext cx="90648" cy="7180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46631" y="5352566"/>
            <a:ext cx="1863969" cy="646331"/>
          </a:xfrm>
          <a:prstGeom prst="rect">
            <a:avLst/>
          </a:prstGeom>
          <a:noFill/>
        </p:spPr>
        <p:txBody>
          <a:bodyPr wrap="square" rtlCol="0">
            <a:spAutoFit/>
          </a:bodyPr>
          <a:lstStyle/>
          <a:p>
            <a:r>
              <a:rPr lang="en-US" dirty="0" smtClean="0"/>
              <a:t>Sorghum root with three tillers</a:t>
            </a:r>
            <a:endParaRPr lang="en-US" dirty="0"/>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2831" y="4859565"/>
            <a:ext cx="1466220" cy="154992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4016" y="2926364"/>
            <a:ext cx="1658815" cy="2171441"/>
          </a:xfrm>
          <a:prstGeom prst="rect">
            <a:avLst/>
          </a:prstGeom>
          <a:ln w="38100">
            <a:solidFill>
              <a:schemeClr val="tx1"/>
            </a:solidFill>
          </a:ln>
        </p:spPr>
      </p:pic>
      <p:sp>
        <p:nvSpPr>
          <p:cNvPr id="29" name="Rectangle 28"/>
          <p:cNvSpPr/>
          <p:nvPr/>
        </p:nvSpPr>
        <p:spPr>
          <a:xfrm>
            <a:off x="3651192" y="4852452"/>
            <a:ext cx="334654" cy="508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cxnSp>
        <p:nvCxnSpPr>
          <p:cNvPr id="32" name="Straight Connector 31"/>
          <p:cNvCxnSpPr/>
          <p:nvPr/>
        </p:nvCxnSpPr>
        <p:spPr>
          <a:xfrm>
            <a:off x="3012831" y="2926364"/>
            <a:ext cx="973015" cy="1933201"/>
          </a:xfrm>
          <a:prstGeom prst="line">
            <a:avLst/>
          </a:prstGeom>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1354016" y="5130914"/>
            <a:ext cx="2297175" cy="230188"/>
          </a:xfrm>
          <a:prstGeom prst="line">
            <a:avLst/>
          </a:prstGeom>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268689" y="5352566"/>
            <a:ext cx="1863969" cy="923330"/>
          </a:xfrm>
          <a:prstGeom prst="rect">
            <a:avLst/>
          </a:prstGeom>
          <a:noFill/>
        </p:spPr>
        <p:txBody>
          <a:bodyPr wrap="square" rtlCol="0">
            <a:spAutoFit/>
          </a:bodyPr>
          <a:lstStyle/>
          <a:p>
            <a:r>
              <a:rPr lang="en-US" dirty="0" smtClean="0"/>
              <a:t>Sorghum root with one tiller</a:t>
            </a:r>
          </a:p>
          <a:p>
            <a:r>
              <a:rPr lang="en-US" dirty="0" smtClean="0"/>
              <a:t>(dark blue)</a:t>
            </a:r>
            <a:endParaRPr lang="en-US" dirty="0"/>
          </a:p>
        </p:txBody>
      </p:sp>
    </p:spTree>
    <p:extLst>
      <p:ext uri="{BB962C8B-B14F-4D97-AF65-F5344CB8AC3E}">
        <p14:creationId xmlns:p14="http://schemas.microsoft.com/office/powerpoint/2010/main" val="3970523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12046</TotalTime>
  <Words>1410</Words>
  <Application>Microsoft Office PowerPoint</Application>
  <PresentationFormat>Widescreen</PresentationFormat>
  <Paragraphs>153</Paragraphs>
  <Slides>16</Slides>
  <Notes>14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TopoRoot: An automatic pipeline for plant architectural analysis from 3D Imaging</vt:lpstr>
      <vt:lpstr>3D Imaging</vt:lpstr>
      <vt:lpstr>Problem</vt:lpstr>
      <vt:lpstr>Challenges</vt:lpstr>
      <vt:lpstr>Our Solution: TopoRoot 1.0</vt:lpstr>
      <vt:lpstr>Topological repair</vt:lpstr>
      <vt:lpstr>Topological repair</vt:lpstr>
      <vt:lpstr>Skeletonization</vt:lpstr>
      <vt:lpstr>Computing architecture</vt:lpstr>
      <vt:lpstr>Computing architecture</vt:lpstr>
      <vt:lpstr>Computing architecture</vt:lpstr>
      <vt:lpstr>Results</vt:lpstr>
      <vt:lpstr>Results</vt:lpstr>
      <vt:lpstr>Other applications</vt:lpstr>
      <vt:lpstr>Acknowledgements</vt:lpstr>
      <vt:lpstr>References</vt:lpstr>
    </vt:vector>
  </TitlesOfParts>
  <Company>Washington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Zeng</dc:creator>
  <cp:lastModifiedBy>Dan Zeng</cp:lastModifiedBy>
  <cp:revision>126</cp:revision>
  <dcterms:created xsi:type="dcterms:W3CDTF">2021-01-29T15:15:58Z</dcterms:created>
  <dcterms:modified xsi:type="dcterms:W3CDTF">2021-02-07T21:35:06Z</dcterms:modified>
</cp:coreProperties>
</file>